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4" d="100"/>
          <a:sy n="104" d="100"/>
        </p:scale>
        <p:origin x="-17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pic>
        <p:nvPicPr>
          <p:cNvPr id="3074" name="Picture 2" descr="j038487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381000" y="381000"/>
            <a:ext cx="4730750" cy="5715000"/>
          </a:xfrm>
          <a:prstGeom prst="rect">
            <a:avLst/>
          </a:prstGeom>
          <a:noFill/>
        </p:spPr>
      </p:pic>
      <p:sp>
        <p:nvSpPr>
          <p:cNvPr id="3075" name="Rectangle 3"/>
          <p:cNvSpPr>
            <a:spLocks noGrp="1" noChangeArrowheads="1"/>
          </p:cNvSpPr>
          <p:nvPr>
            <p:ph type="ctrTitle"/>
          </p:nvPr>
        </p:nvSpPr>
        <p:spPr>
          <a:xfrm>
            <a:off x="4876800" y="533400"/>
            <a:ext cx="3581400" cy="3067050"/>
          </a:xfrm>
        </p:spPr>
        <p:txBody>
          <a:bodyPr/>
          <a:lstStyle>
            <a:lvl1pPr algn="l">
              <a:defRPr/>
            </a:lvl1pPr>
          </a:lstStyle>
          <a:p>
            <a:r>
              <a:rPr lang="tr-TR" smtClean="0"/>
              <a:t>Asıl başlık stili için tıklatın</a:t>
            </a:r>
            <a:endParaRPr lang="en-US"/>
          </a:p>
        </p:txBody>
      </p:sp>
      <p:sp>
        <p:nvSpPr>
          <p:cNvPr id="3076" name="Rectangle 4"/>
          <p:cNvSpPr>
            <a:spLocks noGrp="1" noChangeArrowheads="1"/>
          </p:cNvSpPr>
          <p:nvPr>
            <p:ph type="subTitle" idx="1"/>
          </p:nvPr>
        </p:nvSpPr>
        <p:spPr>
          <a:xfrm>
            <a:off x="4876800" y="3886200"/>
            <a:ext cx="3581400" cy="1752600"/>
          </a:xfrm>
        </p:spPr>
        <p:txBody>
          <a:bodyPr/>
          <a:lstStyle>
            <a:lvl1pPr marL="0" indent="0">
              <a:buFontTx/>
              <a:buNone/>
              <a:defRPr>
                <a:solidFill>
                  <a:srgbClr val="FF9933"/>
                </a:solidFill>
              </a:defRPr>
            </a:lvl1pPr>
          </a:lstStyle>
          <a:p>
            <a:r>
              <a:rPr lang="tr-TR" smtClean="0"/>
              <a:t>Asıl alt başlık stilini düzenlemek için tıklatın</a:t>
            </a:r>
            <a:endParaRPr lang="en-US"/>
          </a:p>
        </p:txBody>
      </p:sp>
      <p:sp>
        <p:nvSpPr>
          <p:cNvPr id="3077" name="Rectangle 5"/>
          <p:cNvSpPr>
            <a:spLocks noGrp="1" noChangeArrowheads="1"/>
          </p:cNvSpPr>
          <p:nvPr>
            <p:ph type="dt" sz="half" idx="2"/>
          </p:nvPr>
        </p:nvSpPr>
        <p:spPr>
          <a:xfrm>
            <a:off x="457200" y="6477000"/>
            <a:ext cx="2133600" cy="244475"/>
          </a:xfrm>
        </p:spPr>
        <p:txBody>
          <a:bodyPr/>
          <a:lstStyle>
            <a:lvl1pPr>
              <a:defRPr/>
            </a:lvl1pPr>
          </a:lstStyle>
          <a:p>
            <a:endParaRPr lang="en-US"/>
          </a:p>
        </p:txBody>
      </p:sp>
      <p:sp>
        <p:nvSpPr>
          <p:cNvPr id="3078" name="Rectangle 6"/>
          <p:cNvSpPr>
            <a:spLocks noGrp="1" noChangeArrowheads="1"/>
          </p:cNvSpPr>
          <p:nvPr>
            <p:ph type="ftr" sz="quarter" idx="3"/>
          </p:nvPr>
        </p:nvSpPr>
        <p:spPr>
          <a:xfrm>
            <a:off x="3124200" y="6477000"/>
            <a:ext cx="2895600" cy="244475"/>
          </a:xfrm>
        </p:spPr>
        <p:txBody>
          <a:bodyPr/>
          <a:lstStyle>
            <a:lvl1pPr>
              <a:defRPr/>
            </a:lvl1pPr>
          </a:lstStyle>
          <a:p>
            <a:endParaRPr lang="en-US"/>
          </a:p>
        </p:txBody>
      </p:sp>
      <p:sp>
        <p:nvSpPr>
          <p:cNvPr id="3079" name="Rectangle 7"/>
          <p:cNvSpPr>
            <a:spLocks noGrp="1" noChangeArrowheads="1"/>
          </p:cNvSpPr>
          <p:nvPr>
            <p:ph type="sldNum" sz="quarter" idx="4"/>
          </p:nvPr>
        </p:nvSpPr>
        <p:spPr>
          <a:xfrm>
            <a:off x="6553200" y="6477000"/>
            <a:ext cx="2133600" cy="244475"/>
          </a:xfrm>
        </p:spPr>
        <p:txBody>
          <a:bodyPr/>
          <a:lstStyle>
            <a:lvl1pPr>
              <a:defRPr/>
            </a:lvl1pPr>
          </a:lstStyle>
          <a:p>
            <a:fld id="{B43F4FCC-8912-4F3D-BE68-846430D805D0}"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en-US"/>
          </a:p>
        </p:txBody>
      </p:sp>
      <p:sp>
        <p:nvSpPr>
          <p:cNvPr id="5" name="4 Altbilgi Yer Tutucusu"/>
          <p:cNvSpPr>
            <a:spLocks noGrp="1"/>
          </p:cNvSpPr>
          <p:nvPr>
            <p:ph type="ftr" sz="quarter" idx="11"/>
          </p:nvPr>
        </p:nvSpPr>
        <p:spPr/>
        <p:txBody>
          <a:bodyPr/>
          <a:lstStyle>
            <a:lvl1pPr>
              <a:defRPr/>
            </a:lvl1pPr>
          </a:lstStyle>
          <a:p>
            <a:endParaRPr lang="en-US"/>
          </a:p>
        </p:txBody>
      </p:sp>
      <p:sp>
        <p:nvSpPr>
          <p:cNvPr id="6" name="5 Slayt Numarası Yer Tutucusu"/>
          <p:cNvSpPr>
            <a:spLocks noGrp="1"/>
          </p:cNvSpPr>
          <p:nvPr>
            <p:ph type="sldNum" sz="quarter" idx="12"/>
          </p:nvPr>
        </p:nvSpPr>
        <p:spPr/>
        <p:txBody>
          <a:bodyPr/>
          <a:lstStyle>
            <a:lvl1pPr>
              <a:defRPr/>
            </a:lvl1pPr>
          </a:lstStyle>
          <a:p>
            <a:fld id="{9083894E-E2F5-4526-9DC1-160966136605}"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en-US"/>
          </a:p>
        </p:txBody>
      </p:sp>
      <p:sp>
        <p:nvSpPr>
          <p:cNvPr id="5" name="4 Altbilgi Yer Tutucusu"/>
          <p:cNvSpPr>
            <a:spLocks noGrp="1"/>
          </p:cNvSpPr>
          <p:nvPr>
            <p:ph type="ftr" sz="quarter" idx="11"/>
          </p:nvPr>
        </p:nvSpPr>
        <p:spPr/>
        <p:txBody>
          <a:bodyPr/>
          <a:lstStyle>
            <a:lvl1pPr>
              <a:defRPr/>
            </a:lvl1pPr>
          </a:lstStyle>
          <a:p>
            <a:endParaRPr lang="en-US"/>
          </a:p>
        </p:txBody>
      </p:sp>
      <p:sp>
        <p:nvSpPr>
          <p:cNvPr id="6" name="5 Slayt Numarası Yer Tutucusu"/>
          <p:cNvSpPr>
            <a:spLocks noGrp="1"/>
          </p:cNvSpPr>
          <p:nvPr>
            <p:ph type="sldNum" sz="quarter" idx="12"/>
          </p:nvPr>
        </p:nvSpPr>
        <p:spPr/>
        <p:txBody>
          <a:bodyPr/>
          <a:lstStyle>
            <a:lvl1pPr>
              <a:defRPr/>
            </a:lvl1pPr>
          </a:lstStyle>
          <a:p>
            <a:fld id="{DD8F0352-E578-49A0-8599-DC2180561362}"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en-US"/>
          </a:p>
        </p:txBody>
      </p:sp>
      <p:sp>
        <p:nvSpPr>
          <p:cNvPr id="5" name="4 Altbilgi Yer Tutucusu"/>
          <p:cNvSpPr>
            <a:spLocks noGrp="1"/>
          </p:cNvSpPr>
          <p:nvPr>
            <p:ph type="ftr" sz="quarter" idx="11"/>
          </p:nvPr>
        </p:nvSpPr>
        <p:spPr/>
        <p:txBody>
          <a:bodyPr/>
          <a:lstStyle>
            <a:lvl1pPr>
              <a:defRPr/>
            </a:lvl1pPr>
          </a:lstStyle>
          <a:p>
            <a:endParaRPr lang="en-US"/>
          </a:p>
        </p:txBody>
      </p:sp>
      <p:sp>
        <p:nvSpPr>
          <p:cNvPr id="6" name="5 Slayt Numarası Yer Tutucusu"/>
          <p:cNvSpPr>
            <a:spLocks noGrp="1"/>
          </p:cNvSpPr>
          <p:nvPr>
            <p:ph type="sldNum" sz="quarter" idx="12"/>
          </p:nvPr>
        </p:nvSpPr>
        <p:spPr/>
        <p:txBody>
          <a:bodyPr/>
          <a:lstStyle>
            <a:lvl1pPr>
              <a:defRPr/>
            </a:lvl1pPr>
          </a:lstStyle>
          <a:p>
            <a:fld id="{DD22424A-CDE6-4AC1-995B-4599D437F4BE}"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endParaRPr lang="en-US"/>
          </a:p>
        </p:txBody>
      </p:sp>
      <p:sp>
        <p:nvSpPr>
          <p:cNvPr id="5" name="4 Altbilgi Yer Tutucusu"/>
          <p:cNvSpPr>
            <a:spLocks noGrp="1"/>
          </p:cNvSpPr>
          <p:nvPr>
            <p:ph type="ftr" sz="quarter" idx="11"/>
          </p:nvPr>
        </p:nvSpPr>
        <p:spPr/>
        <p:txBody>
          <a:bodyPr/>
          <a:lstStyle>
            <a:lvl1pPr>
              <a:defRPr/>
            </a:lvl1pPr>
          </a:lstStyle>
          <a:p>
            <a:endParaRPr lang="en-US"/>
          </a:p>
        </p:txBody>
      </p:sp>
      <p:sp>
        <p:nvSpPr>
          <p:cNvPr id="6" name="5 Slayt Numarası Yer Tutucusu"/>
          <p:cNvSpPr>
            <a:spLocks noGrp="1"/>
          </p:cNvSpPr>
          <p:nvPr>
            <p:ph type="sldNum" sz="quarter" idx="12"/>
          </p:nvPr>
        </p:nvSpPr>
        <p:spPr/>
        <p:txBody>
          <a:bodyPr/>
          <a:lstStyle>
            <a:lvl1pPr>
              <a:defRPr/>
            </a:lvl1pPr>
          </a:lstStyle>
          <a:p>
            <a:fld id="{27468771-358A-4398-B344-1E4A6379A14F}"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lvl1pPr>
              <a:defRPr/>
            </a:lvl1pPr>
          </a:lstStyle>
          <a:p>
            <a:endParaRPr lang="en-US"/>
          </a:p>
        </p:txBody>
      </p:sp>
      <p:sp>
        <p:nvSpPr>
          <p:cNvPr id="6" name="5 Altbilgi Yer Tutucusu"/>
          <p:cNvSpPr>
            <a:spLocks noGrp="1"/>
          </p:cNvSpPr>
          <p:nvPr>
            <p:ph type="ftr" sz="quarter" idx="11"/>
          </p:nvPr>
        </p:nvSpPr>
        <p:spPr/>
        <p:txBody>
          <a:bodyPr/>
          <a:lstStyle>
            <a:lvl1pPr>
              <a:defRPr/>
            </a:lvl1pPr>
          </a:lstStyle>
          <a:p>
            <a:endParaRPr lang="en-US"/>
          </a:p>
        </p:txBody>
      </p:sp>
      <p:sp>
        <p:nvSpPr>
          <p:cNvPr id="7" name="6 Slayt Numarası Yer Tutucusu"/>
          <p:cNvSpPr>
            <a:spLocks noGrp="1"/>
          </p:cNvSpPr>
          <p:nvPr>
            <p:ph type="sldNum" sz="quarter" idx="12"/>
          </p:nvPr>
        </p:nvSpPr>
        <p:spPr/>
        <p:txBody>
          <a:bodyPr/>
          <a:lstStyle>
            <a:lvl1pPr>
              <a:defRPr/>
            </a:lvl1pPr>
          </a:lstStyle>
          <a:p>
            <a:fld id="{472C5F2B-6279-4D06-BA7A-AEEC8DEDBDD2}"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lvl1pPr>
              <a:defRPr/>
            </a:lvl1pPr>
          </a:lstStyle>
          <a:p>
            <a:endParaRPr lang="en-US"/>
          </a:p>
        </p:txBody>
      </p:sp>
      <p:sp>
        <p:nvSpPr>
          <p:cNvPr id="8" name="7 Altbilgi Yer Tutucusu"/>
          <p:cNvSpPr>
            <a:spLocks noGrp="1"/>
          </p:cNvSpPr>
          <p:nvPr>
            <p:ph type="ftr" sz="quarter" idx="11"/>
          </p:nvPr>
        </p:nvSpPr>
        <p:spPr/>
        <p:txBody>
          <a:bodyPr/>
          <a:lstStyle>
            <a:lvl1pPr>
              <a:defRPr/>
            </a:lvl1pPr>
          </a:lstStyle>
          <a:p>
            <a:endParaRPr lang="en-US"/>
          </a:p>
        </p:txBody>
      </p:sp>
      <p:sp>
        <p:nvSpPr>
          <p:cNvPr id="9" name="8 Slayt Numarası Yer Tutucusu"/>
          <p:cNvSpPr>
            <a:spLocks noGrp="1"/>
          </p:cNvSpPr>
          <p:nvPr>
            <p:ph type="sldNum" sz="quarter" idx="12"/>
          </p:nvPr>
        </p:nvSpPr>
        <p:spPr/>
        <p:txBody>
          <a:bodyPr/>
          <a:lstStyle>
            <a:lvl1pPr>
              <a:defRPr/>
            </a:lvl1pPr>
          </a:lstStyle>
          <a:p>
            <a:fld id="{0DBD822F-E55A-409E-9D9F-90BE4B495001}"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lvl1pPr>
              <a:defRPr/>
            </a:lvl1pPr>
          </a:lstStyle>
          <a:p>
            <a:endParaRPr lang="en-US"/>
          </a:p>
        </p:txBody>
      </p:sp>
      <p:sp>
        <p:nvSpPr>
          <p:cNvPr id="4" name="3 Altbilgi Yer Tutucusu"/>
          <p:cNvSpPr>
            <a:spLocks noGrp="1"/>
          </p:cNvSpPr>
          <p:nvPr>
            <p:ph type="ftr" sz="quarter" idx="11"/>
          </p:nvPr>
        </p:nvSpPr>
        <p:spPr/>
        <p:txBody>
          <a:bodyPr/>
          <a:lstStyle>
            <a:lvl1pPr>
              <a:defRPr/>
            </a:lvl1pPr>
          </a:lstStyle>
          <a:p>
            <a:endParaRPr lang="en-US"/>
          </a:p>
        </p:txBody>
      </p:sp>
      <p:sp>
        <p:nvSpPr>
          <p:cNvPr id="5" name="4 Slayt Numarası Yer Tutucusu"/>
          <p:cNvSpPr>
            <a:spLocks noGrp="1"/>
          </p:cNvSpPr>
          <p:nvPr>
            <p:ph type="sldNum" sz="quarter" idx="12"/>
          </p:nvPr>
        </p:nvSpPr>
        <p:spPr/>
        <p:txBody>
          <a:bodyPr/>
          <a:lstStyle>
            <a:lvl1pPr>
              <a:defRPr/>
            </a:lvl1pPr>
          </a:lstStyle>
          <a:p>
            <a:fld id="{AA5BEBFF-8CA0-4D0B-836E-9718FD2F0ECF}"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lvl1pPr>
              <a:defRPr/>
            </a:lvl1pPr>
          </a:lstStyle>
          <a:p>
            <a:endParaRPr lang="en-US"/>
          </a:p>
        </p:txBody>
      </p:sp>
      <p:sp>
        <p:nvSpPr>
          <p:cNvPr id="3" name="2 Altbilgi Yer Tutucusu"/>
          <p:cNvSpPr>
            <a:spLocks noGrp="1"/>
          </p:cNvSpPr>
          <p:nvPr>
            <p:ph type="ftr" sz="quarter" idx="11"/>
          </p:nvPr>
        </p:nvSpPr>
        <p:spPr/>
        <p:txBody>
          <a:bodyPr/>
          <a:lstStyle>
            <a:lvl1pPr>
              <a:defRPr/>
            </a:lvl1pPr>
          </a:lstStyle>
          <a:p>
            <a:endParaRPr lang="en-US"/>
          </a:p>
        </p:txBody>
      </p:sp>
      <p:sp>
        <p:nvSpPr>
          <p:cNvPr id="4" name="3 Slayt Numarası Yer Tutucusu"/>
          <p:cNvSpPr>
            <a:spLocks noGrp="1"/>
          </p:cNvSpPr>
          <p:nvPr>
            <p:ph type="sldNum" sz="quarter" idx="12"/>
          </p:nvPr>
        </p:nvSpPr>
        <p:spPr/>
        <p:txBody>
          <a:bodyPr/>
          <a:lstStyle>
            <a:lvl1pPr>
              <a:defRPr/>
            </a:lvl1pPr>
          </a:lstStyle>
          <a:p>
            <a:fld id="{01EFE61C-D845-4C5E-85F8-C87059DEDDD4}"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lvl1pPr>
              <a:defRPr/>
            </a:lvl1pPr>
          </a:lstStyle>
          <a:p>
            <a:endParaRPr lang="en-US"/>
          </a:p>
        </p:txBody>
      </p:sp>
      <p:sp>
        <p:nvSpPr>
          <p:cNvPr id="6" name="5 Altbilgi Yer Tutucusu"/>
          <p:cNvSpPr>
            <a:spLocks noGrp="1"/>
          </p:cNvSpPr>
          <p:nvPr>
            <p:ph type="ftr" sz="quarter" idx="11"/>
          </p:nvPr>
        </p:nvSpPr>
        <p:spPr/>
        <p:txBody>
          <a:bodyPr/>
          <a:lstStyle>
            <a:lvl1pPr>
              <a:defRPr/>
            </a:lvl1pPr>
          </a:lstStyle>
          <a:p>
            <a:endParaRPr lang="en-US"/>
          </a:p>
        </p:txBody>
      </p:sp>
      <p:sp>
        <p:nvSpPr>
          <p:cNvPr id="7" name="6 Slayt Numarası Yer Tutucusu"/>
          <p:cNvSpPr>
            <a:spLocks noGrp="1"/>
          </p:cNvSpPr>
          <p:nvPr>
            <p:ph type="sldNum" sz="quarter" idx="12"/>
          </p:nvPr>
        </p:nvSpPr>
        <p:spPr/>
        <p:txBody>
          <a:bodyPr/>
          <a:lstStyle>
            <a:lvl1pPr>
              <a:defRPr/>
            </a:lvl1pPr>
          </a:lstStyle>
          <a:p>
            <a:fld id="{5B9F351E-A0CD-48C3-80FB-20C12A82C311}"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lvl1pPr>
              <a:defRPr/>
            </a:lvl1pPr>
          </a:lstStyle>
          <a:p>
            <a:endParaRPr lang="en-US"/>
          </a:p>
        </p:txBody>
      </p:sp>
      <p:sp>
        <p:nvSpPr>
          <p:cNvPr id="6" name="5 Altbilgi Yer Tutucusu"/>
          <p:cNvSpPr>
            <a:spLocks noGrp="1"/>
          </p:cNvSpPr>
          <p:nvPr>
            <p:ph type="ftr" sz="quarter" idx="11"/>
          </p:nvPr>
        </p:nvSpPr>
        <p:spPr/>
        <p:txBody>
          <a:bodyPr/>
          <a:lstStyle>
            <a:lvl1pPr>
              <a:defRPr/>
            </a:lvl1pPr>
          </a:lstStyle>
          <a:p>
            <a:endParaRPr lang="en-US"/>
          </a:p>
        </p:txBody>
      </p:sp>
      <p:sp>
        <p:nvSpPr>
          <p:cNvPr id="7" name="6 Slayt Numarası Yer Tutucusu"/>
          <p:cNvSpPr>
            <a:spLocks noGrp="1"/>
          </p:cNvSpPr>
          <p:nvPr>
            <p:ph type="sldNum" sz="quarter" idx="12"/>
          </p:nvPr>
        </p:nvSpPr>
        <p:spPr/>
        <p:txBody>
          <a:bodyPr/>
          <a:lstStyle>
            <a:lvl1pPr>
              <a:defRPr/>
            </a:lvl1pPr>
          </a:lstStyle>
          <a:p>
            <a:fld id="{6F1715E8-848E-4C5B-833B-B4DDCA7DE31C}"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31" name="Picture 7" descr="j0384871"/>
          <p:cNvPicPr>
            <a:picLocks noChangeAspect="1" noChangeArrowheads="1"/>
          </p:cNvPicPr>
          <p:nvPr/>
        </p:nvPicPr>
        <p:blipFill>
          <a:blip r:embed="rId13" cstate="print">
            <a:clrChange>
              <a:clrFrom>
                <a:srgbClr val="FFFFFF"/>
              </a:clrFrom>
              <a:clrTo>
                <a:srgbClr val="FFFFFF">
                  <a:alpha val="0"/>
                </a:srgbClr>
              </a:clrTo>
            </a:clrChange>
          </a:blip>
          <a:srcRect/>
          <a:stretch>
            <a:fillRect/>
          </a:stretch>
        </p:blipFill>
        <p:spPr bwMode="auto">
          <a:xfrm>
            <a:off x="6369050" y="3505200"/>
            <a:ext cx="2774950" cy="3352800"/>
          </a:xfrm>
          <a:prstGeom prst="rect">
            <a:avLst/>
          </a:prstGeom>
          <a:noFill/>
        </p:spPr>
      </p:pic>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tr-TR" smtClean="0"/>
              <a:t>Asıl başlık stili için tıklatın</a:t>
            </a:r>
            <a:endParaRPr lang="en-US" smtClean="0"/>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rgbClr val="FF9933"/>
                </a:solidFill>
              </a:defRPr>
            </a:lvl1pPr>
          </a:lstStyle>
          <a:p>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rgbClr val="FF9933"/>
                </a:solidFill>
              </a:defRPr>
            </a:lvl1pPr>
          </a:lstStyle>
          <a:p>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FF9933"/>
                </a:solidFill>
              </a:defRPr>
            </a:lvl1pPr>
          </a:lstStyle>
          <a:p>
            <a:fld id="{F3985578-826D-432E-B477-4E1DFFDE614D}"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1" fontAlgn="base" hangingPunct="1">
        <a:spcBef>
          <a:spcPct val="0"/>
        </a:spcBef>
        <a:spcAft>
          <a:spcPct val="0"/>
        </a:spcAft>
        <a:defRPr sz="4400" b="1">
          <a:solidFill>
            <a:srgbClr val="FF9933"/>
          </a:solidFill>
          <a:latin typeface="+mj-lt"/>
          <a:ea typeface="+mj-ea"/>
          <a:cs typeface="+mj-cs"/>
        </a:defRPr>
      </a:lvl1pPr>
      <a:lvl2pPr algn="ctr" rtl="0" eaLnBrk="1" fontAlgn="base" hangingPunct="1">
        <a:spcBef>
          <a:spcPct val="0"/>
        </a:spcBef>
        <a:spcAft>
          <a:spcPct val="0"/>
        </a:spcAft>
        <a:defRPr sz="4400" b="1">
          <a:solidFill>
            <a:srgbClr val="FF9933"/>
          </a:solidFill>
          <a:latin typeface="Arial" charset="0"/>
        </a:defRPr>
      </a:lvl2pPr>
      <a:lvl3pPr algn="ctr" rtl="0" eaLnBrk="1" fontAlgn="base" hangingPunct="1">
        <a:spcBef>
          <a:spcPct val="0"/>
        </a:spcBef>
        <a:spcAft>
          <a:spcPct val="0"/>
        </a:spcAft>
        <a:defRPr sz="4400" b="1">
          <a:solidFill>
            <a:srgbClr val="FF9933"/>
          </a:solidFill>
          <a:latin typeface="Arial" charset="0"/>
        </a:defRPr>
      </a:lvl3pPr>
      <a:lvl4pPr algn="ctr" rtl="0" eaLnBrk="1" fontAlgn="base" hangingPunct="1">
        <a:spcBef>
          <a:spcPct val="0"/>
        </a:spcBef>
        <a:spcAft>
          <a:spcPct val="0"/>
        </a:spcAft>
        <a:defRPr sz="4400" b="1">
          <a:solidFill>
            <a:srgbClr val="FF9933"/>
          </a:solidFill>
          <a:latin typeface="Arial" charset="0"/>
        </a:defRPr>
      </a:lvl4pPr>
      <a:lvl5pPr algn="ctr" rtl="0" eaLnBrk="1" fontAlgn="base" hangingPunct="1">
        <a:spcBef>
          <a:spcPct val="0"/>
        </a:spcBef>
        <a:spcAft>
          <a:spcPct val="0"/>
        </a:spcAft>
        <a:defRPr sz="4400" b="1">
          <a:solidFill>
            <a:srgbClr val="FF9933"/>
          </a:solidFill>
          <a:latin typeface="Arial" charset="0"/>
        </a:defRPr>
      </a:lvl5pPr>
      <a:lvl6pPr marL="457200" algn="ctr" rtl="0" eaLnBrk="1" fontAlgn="base" hangingPunct="1">
        <a:spcBef>
          <a:spcPct val="0"/>
        </a:spcBef>
        <a:spcAft>
          <a:spcPct val="0"/>
        </a:spcAft>
        <a:defRPr sz="4400" b="1">
          <a:solidFill>
            <a:srgbClr val="FF9933"/>
          </a:solidFill>
          <a:latin typeface="Arial" charset="0"/>
        </a:defRPr>
      </a:lvl6pPr>
      <a:lvl7pPr marL="914400" algn="ctr" rtl="0" eaLnBrk="1" fontAlgn="base" hangingPunct="1">
        <a:spcBef>
          <a:spcPct val="0"/>
        </a:spcBef>
        <a:spcAft>
          <a:spcPct val="0"/>
        </a:spcAft>
        <a:defRPr sz="4400" b="1">
          <a:solidFill>
            <a:srgbClr val="FF9933"/>
          </a:solidFill>
          <a:latin typeface="Arial" charset="0"/>
        </a:defRPr>
      </a:lvl7pPr>
      <a:lvl8pPr marL="1371600" algn="ctr" rtl="0" eaLnBrk="1" fontAlgn="base" hangingPunct="1">
        <a:spcBef>
          <a:spcPct val="0"/>
        </a:spcBef>
        <a:spcAft>
          <a:spcPct val="0"/>
        </a:spcAft>
        <a:defRPr sz="4400" b="1">
          <a:solidFill>
            <a:srgbClr val="FF9933"/>
          </a:solidFill>
          <a:latin typeface="Arial" charset="0"/>
        </a:defRPr>
      </a:lvl8pPr>
      <a:lvl9pPr marL="1828800" algn="ctr" rtl="0" eaLnBrk="1" fontAlgn="base" hangingPunct="1">
        <a:spcBef>
          <a:spcPct val="0"/>
        </a:spcBef>
        <a:spcAft>
          <a:spcPct val="0"/>
        </a:spcAft>
        <a:defRPr sz="4400" b="1">
          <a:solidFill>
            <a:srgbClr val="FF9933"/>
          </a:solidFill>
          <a:latin typeface="Arial" charset="0"/>
        </a:defRPr>
      </a:lvl9pPr>
    </p:titleStyle>
    <p:bodyStyle>
      <a:lvl1pPr marL="342900" indent="-342900" algn="l" rtl="0" eaLnBrk="1" fontAlgn="base" hangingPunct="1">
        <a:spcBef>
          <a:spcPct val="20000"/>
        </a:spcBef>
        <a:spcAft>
          <a:spcPct val="0"/>
        </a:spcAft>
        <a:buClr>
          <a:srgbClr val="FF9933"/>
        </a:buClr>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lr>
          <a:srgbClr val="FF9933"/>
        </a:buClr>
        <a:buChar char="–"/>
        <a:defRPr sz="2800">
          <a:solidFill>
            <a:schemeClr val="tx1"/>
          </a:solidFill>
          <a:latin typeface="+mn-lt"/>
        </a:defRPr>
      </a:lvl2pPr>
      <a:lvl3pPr marL="1143000" indent="-228600" algn="l" rtl="0" eaLnBrk="1" fontAlgn="base" hangingPunct="1">
        <a:spcBef>
          <a:spcPct val="20000"/>
        </a:spcBef>
        <a:spcAft>
          <a:spcPct val="0"/>
        </a:spcAft>
        <a:buClr>
          <a:srgbClr val="FF9933"/>
        </a:buClr>
        <a:buChar char="•"/>
        <a:defRPr sz="2400">
          <a:solidFill>
            <a:schemeClr val="tx1"/>
          </a:solidFill>
          <a:latin typeface="+mn-lt"/>
        </a:defRPr>
      </a:lvl3pPr>
      <a:lvl4pPr marL="1600200" indent="-228600" algn="l" rtl="0" eaLnBrk="1" fontAlgn="base" hangingPunct="1">
        <a:spcBef>
          <a:spcPct val="20000"/>
        </a:spcBef>
        <a:spcAft>
          <a:spcPct val="0"/>
        </a:spcAft>
        <a:buClr>
          <a:srgbClr val="FF9933"/>
        </a:buClr>
        <a:buChar char="–"/>
        <a:defRPr sz="2000">
          <a:solidFill>
            <a:schemeClr val="tx1"/>
          </a:solidFill>
          <a:latin typeface="+mn-lt"/>
        </a:defRPr>
      </a:lvl4pPr>
      <a:lvl5pPr marL="2057400" indent="-228600" algn="l" rtl="0" eaLnBrk="1" fontAlgn="base" hangingPunct="1">
        <a:spcBef>
          <a:spcPct val="20000"/>
        </a:spcBef>
        <a:spcAft>
          <a:spcPct val="0"/>
        </a:spcAft>
        <a:buClr>
          <a:srgbClr val="FF9933"/>
        </a:buClr>
        <a:buChar char="»"/>
        <a:defRPr sz="2000">
          <a:solidFill>
            <a:schemeClr val="tx1"/>
          </a:solidFill>
          <a:latin typeface="+mn-lt"/>
        </a:defRPr>
      </a:lvl5pPr>
      <a:lvl6pPr marL="2514600" indent="-228600" algn="l" rtl="0" eaLnBrk="1" fontAlgn="base" hangingPunct="1">
        <a:spcBef>
          <a:spcPct val="20000"/>
        </a:spcBef>
        <a:spcAft>
          <a:spcPct val="0"/>
        </a:spcAft>
        <a:buClr>
          <a:srgbClr val="FF9933"/>
        </a:buClr>
        <a:buChar char="»"/>
        <a:defRPr sz="2000">
          <a:solidFill>
            <a:schemeClr val="tx1"/>
          </a:solidFill>
          <a:latin typeface="+mn-lt"/>
        </a:defRPr>
      </a:lvl6pPr>
      <a:lvl7pPr marL="2971800" indent="-228600" algn="l" rtl="0" eaLnBrk="1" fontAlgn="base" hangingPunct="1">
        <a:spcBef>
          <a:spcPct val="20000"/>
        </a:spcBef>
        <a:spcAft>
          <a:spcPct val="0"/>
        </a:spcAft>
        <a:buClr>
          <a:srgbClr val="FF9933"/>
        </a:buClr>
        <a:buChar char="»"/>
        <a:defRPr sz="2000">
          <a:solidFill>
            <a:schemeClr val="tx1"/>
          </a:solidFill>
          <a:latin typeface="+mn-lt"/>
        </a:defRPr>
      </a:lvl7pPr>
      <a:lvl8pPr marL="3429000" indent="-228600" algn="l" rtl="0" eaLnBrk="1" fontAlgn="base" hangingPunct="1">
        <a:spcBef>
          <a:spcPct val="20000"/>
        </a:spcBef>
        <a:spcAft>
          <a:spcPct val="0"/>
        </a:spcAft>
        <a:buClr>
          <a:srgbClr val="FF9933"/>
        </a:buClr>
        <a:buChar char="»"/>
        <a:defRPr sz="2000">
          <a:solidFill>
            <a:schemeClr val="tx1"/>
          </a:solidFill>
          <a:latin typeface="+mn-lt"/>
        </a:defRPr>
      </a:lvl8pPr>
      <a:lvl9pPr marL="3886200" indent="-228600" algn="l" rtl="0" eaLnBrk="1" fontAlgn="base" hangingPunct="1">
        <a:spcBef>
          <a:spcPct val="20000"/>
        </a:spcBef>
        <a:spcAft>
          <a:spcPct val="0"/>
        </a:spcAft>
        <a:buClr>
          <a:srgbClr val="FF9933"/>
        </a:buClr>
        <a:buChar char="»"/>
        <a:defRPr sz="2000">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4283968" y="533400"/>
            <a:ext cx="4174232" cy="3067050"/>
          </a:xfrm>
        </p:spPr>
        <p:txBody>
          <a:bodyPr/>
          <a:lstStyle/>
          <a:p>
            <a:r>
              <a:rPr lang="en-US" dirty="0" smtClean="0"/>
              <a:t>What is Translation?</a:t>
            </a:r>
            <a:endParaRPr lang="en-US" dirty="0"/>
          </a:p>
        </p:txBody>
      </p:sp>
      <p:sp>
        <p:nvSpPr>
          <p:cNvPr id="2051" name="Rectangle 3"/>
          <p:cNvSpPr>
            <a:spLocks noGrp="1" noChangeArrowheads="1"/>
          </p:cNvSpPr>
          <p:nvPr>
            <p:ph type="subTitle" idx="1"/>
          </p:nvPr>
        </p:nvSpPr>
        <p:spPr>
          <a:xfrm>
            <a:off x="4876800" y="3886200"/>
            <a:ext cx="3943672" cy="1752600"/>
          </a:xfrm>
        </p:spPr>
        <p:txBody>
          <a:bodyPr/>
          <a:lstStyle/>
          <a:p>
            <a:r>
              <a:rPr lang="tr-TR" dirty="0" smtClean="0"/>
              <a:t>Tuna </a:t>
            </a:r>
            <a:r>
              <a:rPr lang="tr-TR" dirty="0" err="1" smtClean="0"/>
              <a:t>Tunalıoğulları</a:t>
            </a:r>
            <a:endParaRPr lang="tr-TR" dirty="0" smtClean="0"/>
          </a:p>
          <a:p>
            <a:r>
              <a:rPr lang="tr-TR" dirty="0" smtClean="0"/>
              <a:t>TEFL 496</a:t>
            </a:r>
          </a:p>
          <a:p>
            <a:r>
              <a:rPr lang="tr-TR" dirty="0" smtClean="0"/>
              <a:t>26.03.2012</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err="1" smtClean="0"/>
              <a:t>Equivalence</a:t>
            </a:r>
            <a:r>
              <a:rPr lang="tr-TR" dirty="0" smtClean="0"/>
              <a:t> of </a:t>
            </a:r>
            <a:r>
              <a:rPr lang="tr-TR" dirty="0" err="1" smtClean="0"/>
              <a:t>Meaning</a:t>
            </a:r>
            <a:endParaRPr lang="tr-TR" dirty="0"/>
          </a:p>
        </p:txBody>
      </p:sp>
      <p:sp>
        <p:nvSpPr>
          <p:cNvPr id="3" name="2 İçerik Yer Tutucusu"/>
          <p:cNvSpPr>
            <a:spLocks noGrp="1"/>
          </p:cNvSpPr>
          <p:nvPr>
            <p:ph idx="1"/>
          </p:nvPr>
        </p:nvSpPr>
        <p:spPr/>
        <p:txBody>
          <a:bodyPr/>
          <a:lstStyle/>
          <a:p>
            <a:r>
              <a:rPr lang="en-US" sz="2000" dirty="0" smtClean="0"/>
              <a:t>In the popular view of translation, something in one language is a translation of something in another language because they mean the same, not because they sound the same or maintain the same word order. </a:t>
            </a:r>
            <a:endParaRPr lang="tr-TR" sz="2000" dirty="0" smtClean="0"/>
          </a:p>
          <a:p>
            <a:endParaRPr lang="en-US" sz="2000" dirty="0" smtClean="0"/>
          </a:p>
          <a:p>
            <a:r>
              <a:rPr lang="en-US" sz="2000" dirty="0" smtClean="0"/>
              <a:t>To put this in terms of level equivalences, a general assumption is that the semantic level should take precedence over all others.</a:t>
            </a:r>
          </a:p>
          <a:p>
            <a:endParaRPr lang="tr-TR" sz="2000" dirty="0" smtClean="0"/>
          </a:p>
          <a:p>
            <a:r>
              <a:rPr lang="en-US" sz="2000" dirty="0" smtClean="0"/>
              <a:t>A translation refers to the same events in the real or fictional world as the original. </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en-US" sz="2000" dirty="0" smtClean="0"/>
              <a:t>The upshot of </a:t>
            </a:r>
            <a:r>
              <a:rPr lang="en-US" sz="2000" dirty="0" err="1" smtClean="0"/>
              <a:t>Catford’s</a:t>
            </a:r>
            <a:r>
              <a:rPr lang="en-US" sz="2000" dirty="0" smtClean="0"/>
              <a:t> theory of situational equivalence is that translation is a series of choices about what to include and exclude. But this does not particularly help the translator or the students. Describing the semantics and linguistics of the original, though it may be </a:t>
            </a:r>
            <a:r>
              <a:rPr lang="tr-TR" sz="2000" dirty="0" smtClean="0"/>
              <a:t>a </a:t>
            </a:r>
            <a:r>
              <a:rPr lang="en-US" sz="2000" dirty="0" smtClean="0"/>
              <a:t>useful insight into what the choices are, is not itself a procedure for making such choices. In search of principles for making such choices, translation theory turned to pragmatics.</a:t>
            </a:r>
            <a:endParaRPr lang="en-US" sz="20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err="1" smtClean="0"/>
              <a:t>Pragmatic</a:t>
            </a:r>
            <a:r>
              <a:rPr lang="tr-TR" dirty="0" smtClean="0"/>
              <a:t> </a:t>
            </a:r>
            <a:r>
              <a:rPr lang="tr-TR" dirty="0" err="1" smtClean="0"/>
              <a:t>Equivalence</a:t>
            </a:r>
            <a:endParaRPr lang="tr-TR" dirty="0"/>
          </a:p>
        </p:txBody>
      </p:sp>
      <p:sp>
        <p:nvSpPr>
          <p:cNvPr id="3" name="2 İçerik Yer Tutucusu"/>
          <p:cNvSpPr>
            <a:spLocks noGrp="1"/>
          </p:cNvSpPr>
          <p:nvPr>
            <p:ph idx="1"/>
          </p:nvPr>
        </p:nvSpPr>
        <p:spPr/>
        <p:txBody>
          <a:bodyPr/>
          <a:lstStyle/>
          <a:p>
            <a:r>
              <a:rPr lang="en-US" sz="2000" dirty="0" smtClean="0"/>
              <a:t>In addition to referring to facts abut the world, utterances also perform social actions. </a:t>
            </a:r>
          </a:p>
          <a:p>
            <a:r>
              <a:rPr lang="en-US" sz="2000" dirty="0" smtClean="0"/>
              <a:t>Pragmatic theory concentrates on how receivers of messages, by relating what is said to its context, interpret what the sender s trying to do with their words.</a:t>
            </a:r>
          </a:p>
          <a:p>
            <a:r>
              <a:rPr lang="en-US" sz="2000" dirty="0" smtClean="0"/>
              <a:t>The literal semantic meaning of an utterance is only one component in this interpretation. </a:t>
            </a:r>
          </a:p>
          <a:p>
            <a:r>
              <a:rPr lang="en-US" sz="2000" dirty="0" smtClean="0"/>
              <a:t>Others include participants' background knowledge, the situation and shared social conventions.</a:t>
            </a:r>
          </a:p>
          <a:p>
            <a:r>
              <a:rPr lang="en-US" sz="2000" dirty="0" smtClean="0"/>
              <a:t>Reproducing the literal meaning of an original in other words d</a:t>
            </a:r>
            <a:r>
              <a:rPr lang="tr-TR" sz="2000" dirty="0" smtClean="0"/>
              <a:t>o</a:t>
            </a:r>
            <a:r>
              <a:rPr lang="en-US" sz="2000" dirty="0" err="1" smtClean="0"/>
              <a:t>es</a:t>
            </a:r>
            <a:r>
              <a:rPr lang="en-US" sz="2000" dirty="0" smtClean="0"/>
              <a:t> not guarantee that a translation will have the same effect.</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ox(out)">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ox(out)">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ox(out)">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ox(out)">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en-US" dirty="0" smtClean="0"/>
              <a:t>Example</a:t>
            </a:r>
            <a:endParaRPr lang="en-US" dirty="0"/>
          </a:p>
        </p:txBody>
      </p:sp>
      <p:sp>
        <p:nvSpPr>
          <p:cNvPr id="3" name="2 İçerik Yer Tutucusu"/>
          <p:cNvSpPr>
            <a:spLocks noGrp="1"/>
          </p:cNvSpPr>
          <p:nvPr>
            <p:ph idx="1"/>
          </p:nvPr>
        </p:nvSpPr>
        <p:spPr/>
        <p:txBody>
          <a:bodyPr/>
          <a:lstStyle/>
          <a:p>
            <a:r>
              <a:rPr lang="en-US" sz="2000" dirty="0" smtClean="0"/>
              <a:t>In English “thank you” often indicates acceptance of an offer, but in French “merci” is commonly a refusal.</a:t>
            </a:r>
            <a:endParaRPr lang="tr-TR" sz="2000" dirty="0" smtClean="0"/>
          </a:p>
          <a:p>
            <a:endParaRPr lang="en-US" sz="2000" dirty="0" smtClean="0"/>
          </a:p>
          <a:p>
            <a:r>
              <a:rPr lang="en-US" sz="2000" dirty="0" smtClean="0"/>
              <a:t>Such functions are formulaic and simply need to be learnt.</a:t>
            </a:r>
            <a:endParaRPr lang="tr-TR" sz="2000" dirty="0" smtClean="0"/>
          </a:p>
          <a:p>
            <a:endParaRPr lang="en-US" sz="2000" dirty="0" smtClean="0"/>
          </a:p>
          <a:p>
            <a:r>
              <a:rPr lang="en-US" sz="2000" dirty="0" smtClean="0"/>
              <a:t>The field of</a:t>
            </a:r>
            <a:r>
              <a:rPr lang="tr-TR" sz="2000" dirty="0" smtClean="0"/>
              <a:t> </a:t>
            </a:r>
            <a:r>
              <a:rPr lang="en-US" sz="2000" dirty="0" smtClean="0"/>
              <a:t>cross-cultural pragmatics has been much concerned with such differences, the misunderstandings which arise from them, and how the speaker of the language might recognize the intended function, as opposed to just the literal meaning, or an utterance in another language. </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vertic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vertical)">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772816"/>
            <a:ext cx="8229600" cy="4353347"/>
          </a:xfrm>
        </p:spPr>
        <p:txBody>
          <a:bodyPr/>
          <a:lstStyle/>
          <a:p>
            <a:r>
              <a:rPr lang="en-US" sz="2000" dirty="0" smtClean="0"/>
              <a:t>Russian linguist </a:t>
            </a:r>
            <a:r>
              <a:rPr lang="tr-TR" sz="2000" dirty="0" err="1"/>
              <a:t>K</a:t>
            </a:r>
            <a:r>
              <a:rPr lang="en-US" sz="2000" dirty="0" err="1" smtClean="0"/>
              <a:t>omissarov</a:t>
            </a:r>
            <a:r>
              <a:rPr lang="en-US" sz="2000" dirty="0" smtClean="0"/>
              <a:t> devised a neat scheme by which a translator’s main aim should be to ensure that the pragmatic function of translation and original is equivalent, and then work down through the levels of language, trying to ensure that there is equivalence at each of them, but abandoning the attempt once a level is reached where there is not.</a:t>
            </a:r>
            <a:endParaRPr lang="en-US" sz="20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4000" dirty="0" err="1" smtClean="0"/>
              <a:t>Functional</a:t>
            </a:r>
            <a:r>
              <a:rPr lang="tr-TR" sz="4000" dirty="0" smtClean="0"/>
              <a:t> </a:t>
            </a:r>
            <a:r>
              <a:rPr lang="tr-TR" sz="4000" dirty="0" err="1" smtClean="0"/>
              <a:t>and</a:t>
            </a:r>
            <a:r>
              <a:rPr lang="tr-TR" sz="4000" dirty="0" smtClean="0"/>
              <a:t> </a:t>
            </a:r>
            <a:r>
              <a:rPr lang="tr-TR" sz="4000" dirty="0" err="1" smtClean="0"/>
              <a:t>Discoursal</a:t>
            </a:r>
            <a:r>
              <a:rPr lang="tr-TR" sz="4000" dirty="0" smtClean="0"/>
              <a:t> </a:t>
            </a:r>
            <a:r>
              <a:rPr lang="tr-TR" sz="4000" dirty="0" err="1"/>
              <a:t>E</a:t>
            </a:r>
            <a:r>
              <a:rPr lang="tr-TR" sz="4000" dirty="0" err="1" smtClean="0"/>
              <a:t>quivalence</a:t>
            </a:r>
            <a:endParaRPr lang="tr-TR" sz="4000" dirty="0"/>
          </a:p>
        </p:txBody>
      </p:sp>
      <p:sp>
        <p:nvSpPr>
          <p:cNvPr id="3" name="2 İçerik Yer Tutucusu"/>
          <p:cNvSpPr>
            <a:spLocks noGrp="1"/>
          </p:cNvSpPr>
          <p:nvPr>
            <p:ph idx="1"/>
          </p:nvPr>
        </p:nvSpPr>
        <p:spPr/>
        <p:txBody>
          <a:bodyPr/>
          <a:lstStyle/>
          <a:p>
            <a:r>
              <a:rPr lang="en-US" sz="2000" dirty="0" smtClean="0"/>
              <a:t>Actual translation is much more likely to tackle extended texts, and even the translation of a single utterance will take place in a communicative context where meaning is affected by what is said and written before and after it as well as the extra linguistic context. </a:t>
            </a:r>
          </a:p>
          <a:p>
            <a:r>
              <a:rPr lang="en-US" sz="2000" dirty="0" smtClean="0"/>
              <a:t>Current translation theory has focused upon such discourse issues, making particular use of the systemic functional linguistics</a:t>
            </a:r>
            <a:r>
              <a:rPr lang="tr-TR" sz="2000" dirty="0" smtClean="0"/>
              <a:t> </a:t>
            </a:r>
            <a:r>
              <a:rPr lang="en-US" sz="2000" dirty="0" smtClean="0"/>
              <a:t>of M</a:t>
            </a:r>
            <a:r>
              <a:rPr lang="tr-TR" sz="2000" dirty="0" smtClean="0"/>
              <a:t>i</a:t>
            </a:r>
            <a:r>
              <a:rPr lang="en-US" sz="2000" dirty="0" err="1" smtClean="0"/>
              <a:t>chael</a:t>
            </a:r>
            <a:r>
              <a:rPr lang="en-US" sz="2000" dirty="0" smtClean="0"/>
              <a:t> </a:t>
            </a:r>
            <a:r>
              <a:rPr lang="tr-TR" sz="2000" dirty="0" err="1"/>
              <a:t>H</a:t>
            </a:r>
            <a:r>
              <a:rPr lang="en-US" sz="2000" dirty="0" err="1" smtClean="0"/>
              <a:t>alliday</a:t>
            </a:r>
            <a:r>
              <a:rPr lang="en-US" sz="2000" dirty="0" smtClean="0"/>
              <a:t>, paying particular attention to the discourse level and how socio-economic values and power relations are manifest in </a:t>
            </a:r>
            <a:r>
              <a:rPr lang="en-US" sz="2000" dirty="0" err="1" smtClean="0"/>
              <a:t>lexico-grammmatical</a:t>
            </a:r>
            <a:r>
              <a:rPr lang="en-US" sz="2000" dirty="0" smtClean="0"/>
              <a:t> choices.</a:t>
            </a:r>
          </a:p>
          <a:p>
            <a:r>
              <a:rPr lang="en-US" sz="2000" dirty="0" smtClean="0"/>
              <a:t>Attention is focused </a:t>
            </a:r>
            <a:r>
              <a:rPr lang="tr-TR" sz="2000" dirty="0" smtClean="0"/>
              <a:t>i</a:t>
            </a:r>
            <a:r>
              <a:rPr lang="en-US" sz="2000" dirty="0" smtClean="0"/>
              <a:t>n particular upon the overall purpose of the source text</a:t>
            </a:r>
            <a:r>
              <a:rPr lang="tr-TR" sz="2000" dirty="0" smtClean="0"/>
              <a:t> </a:t>
            </a:r>
            <a:r>
              <a:rPr lang="en-US" sz="2000" dirty="0" smtClean="0"/>
              <a:t>with references to </a:t>
            </a:r>
            <a:r>
              <a:rPr lang="en-US" sz="2000" dirty="0" err="1" smtClean="0"/>
              <a:t>Halliday’s</a:t>
            </a:r>
            <a:r>
              <a:rPr lang="en-US" sz="2000" dirty="0" smtClean="0"/>
              <a:t> three macro-functions the text’s encoding of a view of the world, of the relation between speakers and how parts relate to each other to create an overall effect of coherence.</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err="1" smtClean="0"/>
              <a:t>Equivalent</a:t>
            </a:r>
            <a:r>
              <a:rPr lang="tr-TR" dirty="0" smtClean="0"/>
              <a:t> </a:t>
            </a:r>
            <a:r>
              <a:rPr lang="tr-TR" dirty="0" err="1" smtClean="0"/>
              <a:t>Effect</a:t>
            </a:r>
            <a:endParaRPr lang="tr-TR" dirty="0"/>
          </a:p>
        </p:txBody>
      </p:sp>
      <p:sp>
        <p:nvSpPr>
          <p:cNvPr id="3" name="2 İçerik Yer Tutucusu"/>
          <p:cNvSpPr>
            <a:spLocks noGrp="1"/>
          </p:cNvSpPr>
          <p:nvPr>
            <p:ph idx="1"/>
          </p:nvPr>
        </p:nvSpPr>
        <p:spPr/>
        <p:txBody>
          <a:bodyPr/>
          <a:lstStyle/>
          <a:p>
            <a:r>
              <a:rPr lang="en-US" sz="2000" dirty="0" smtClean="0"/>
              <a:t>“That translation is the best which comes nearest to creating in </a:t>
            </a:r>
            <a:r>
              <a:rPr lang="en-US" sz="2000" dirty="0" err="1" smtClean="0"/>
              <a:t>ts</a:t>
            </a:r>
            <a:r>
              <a:rPr lang="en-US" sz="2000" dirty="0" smtClean="0"/>
              <a:t> audience the same impression as was made by the original in its contemporaries.” (</a:t>
            </a:r>
            <a:r>
              <a:rPr lang="en-US" sz="2000" dirty="0" err="1" smtClean="0"/>
              <a:t>Rieu</a:t>
            </a:r>
            <a:r>
              <a:rPr lang="en-US" sz="2000" dirty="0" smtClean="0"/>
              <a:t> 1953)</a:t>
            </a:r>
          </a:p>
          <a:p>
            <a:r>
              <a:rPr lang="en-US" sz="2000" dirty="0" smtClean="0"/>
              <a:t>This elevates what pragmatic theorists call </a:t>
            </a:r>
            <a:r>
              <a:rPr lang="en-US" sz="2000" dirty="0" err="1" smtClean="0"/>
              <a:t>perlocution</a:t>
            </a:r>
            <a:r>
              <a:rPr lang="en-US" sz="2000" dirty="0" smtClean="0"/>
              <a:t> – the overall effect of a text – to the main criterion of equivalence. Known as the equivalent effect principle” (</a:t>
            </a:r>
            <a:r>
              <a:rPr lang="en-US" sz="2000" dirty="0" err="1" smtClean="0"/>
              <a:t>Newmark</a:t>
            </a:r>
            <a:r>
              <a:rPr lang="en-US" sz="2000" dirty="0" smtClean="0"/>
              <a:t> 1981), this doctrine however brings with it all sorts of complications.</a:t>
            </a:r>
          </a:p>
          <a:p>
            <a:r>
              <a:rPr lang="en-US" sz="2000" dirty="0" smtClean="0"/>
              <a:t>Firstly and most obviously is the problem of identifying the audience. </a:t>
            </a:r>
            <a:r>
              <a:rPr lang="en-US" sz="2000" dirty="0" err="1" smtClean="0"/>
              <a:t>Rieu’s</a:t>
            </a:r>
            <a:r>
              <a:rPr lang="en-US" sz="2000" dirty="0" smtClean="0"/>
              <a:t> view was that the relevant audience should be “the contemporaries” of the original. This implies that these contemporaries are homogenous and ignores the fact that a text may be read or heard </a:t>
            </a:r>
            <a:r>
              <a:rPr lang="tr-TR" sz="2000" dirty="0" smtClean="0"/>
              <a:t>i</a:t>
            </a:r>
            <a:r>
              <a:rPr lang="en-US" sz="2000" dirty="0" smtClean="0"/>
              <a:t>n many different times and places and by many different people, for each of whom it may have a different effect. </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en-US" sz="2000" dirty="0" smtClean="0"/>
              <a:t>Even if we establish one individual reader as “ the audience”, their interpretation may vary with mood and experience, and where they are reading.</a:t>
            </a:r>
          </a:p>
          <a:p>
            <a:endParaRPr lang="tr-TR" sz="2000" dirty="0" smtClean="0"/>
          </a:p>
          <a:p>
            <a:r>
              <a:rPr lang="en-US" sz="2000" dirty="0" smtClean="0"/>
              <a:t>Secondly, there is the problem of what to do if a literal translation may have a different effect on readers from that of the original.</a:t>
            </a:r>
          </a:p>
          <a:p>
            <a:endParaRPr lang="tr-TR" sz="2000" dirty="0" smtClean="0"/>
          </a:p>
          <a:p>
            <a:r>
              <a:rPr lang="en-US" sz="2000" dirty="0" smtClean="0"/>
              <a:t>Thirdly, there is the problem that if creating “the same impression” on the reader is the measure of success, then a translation will need constantly to adjust itself to new or different readers.</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0"/>
            <a:ext cx="8229600" cy="1143000"/>
          </a:xfrm>
        </p:spPr>
        <p:txBody>
          <a:bodyPr/>
          <a:lstStyle/>
          <a:p>
            <a:r>
              <a:rPr lang="tr-TR" sz="4000" dirty="0" err="1" smtClean="0"/>
              <a:t>Equivalence</a:t>
            </a:r>
            <a:r>
              <a:rPr lang="tr-TR" sz="4000" dirty="0" smtClean="0"/>
              <a:t> </a:t>
            </a:r>
            <a:r>
              <a:rPr lang="tr-TR" sz="4000" dirty="0" err="1" smtClean="0"/>
              <a:t>Across</a:t>
            </a:r>
            <a:r>
              <a:rPr lang="tr-TR" sz="4000" dirty="0" smtClean="0"/>
              <a:t> </a:t>
            </a:r>
            <a:r>
              <a:rPr lang="tr-TR" sz="4000" dirty="0" err="1" smtClean="0"/>
              <a:t>Levels</a:t>
            </a:r>
            <a:endParaRPr lang="tr-TR" sz="4000" dirty="0"/>
          </a:p>
        </p:txBody>
      </p:sp>
      <p:sp>
        <p:nvSpPr>
          <p:cNvPr id="3" name="2 İçerik Yer Tutucusu"/>
          <p:cNvSpPr>
            <a:spLocks noGrp="1"/>
          </p:cNvSpPr>
          <p:nvPr>
            <p:ph idx="1"/>
          </p:nvPr>
        </p:nvSpPr>
        <p:spPr>
          <a:xfrm>
            <a:off x="457200" y="1196752"/>
            <a:ext cx="8229600" cy="4929411"/>
          </a:xfrm>
        </p:spPr>
        <p:txBody>
          <a:bodyPr/>
          <a:lstStyle/>
          <a:p>
            <a:r>
              <a:rPr lang="en-US" sz="2000" dirty="0" smtClean="0"/>
              <a:t>The problem for all attempts to deal with translation at different levels whether linguistic, semantic or pragmatic is that rather than meaning being found at one level or another, the levels interact to create meaning, often in unpredicted ways.</a:t>
            </a:r>
          </a:p>
          <a:p>
            <a:r>
              <a:rPr lang="en-US" sz="2000" dirty="0" smtClean="0"/>
              <a:t>Truth to one level entails betrayal at another, leaving the translator with the inevitable task of prioritizing one aspect of the original over another.</a:t>
            </a:r>
          </a:p>
          <a:p>
            <a:r>
              <a:rPr lang="en-US" sz="2000" dirty="0" smtClean="0"/>
              <a:t>Translation theory, while it describes the problem, offers no clear principles as to what should be sacrificed.</a:t>
            </a:r>
          </a:p>
          <a:p>
            <a:r>
              <a:rPr lang="en-US" sz="2000" dirty="0" smtClean="0"/>
              <a:t>It may say that choices have to be made but not which ones in specific circumstances.</a:t>
            </a:r>
          </a:p>
          <a:p>
            <a:r>
              <a:rPr lang="en-US" sz="2000" dirty="0" smtClean="0"/>
              <a:t>This dilemma is most clearly in evidence where there is significance in the choice of a linguistic form which usually has arbitrary and conventional relation to its meaning but takes on significance in a particular context.</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188640"/>
            <a:ext cx="8229600" cy="1143000"/>
          </a:xfrm>
        </p:spPr>
        <p:txBody>
          <a:bodyPr/>
          <a:lstStyle/>
          <a:p>
            <a:r>
              <a:rPr lang="tr-TR" sz="4000" dirty="0" err="1" smtClean="0"/>
              <a:t>Levels</a:t>
            </a:r>
            <a:r>
              <a:rPr lang="tr-TR" sz="4000" dirty="0" smtClean="0"/>
              <a:t> of </a:t>
            </a:r>
            <a:r>
              <a:rPr lang="tr-TR" sz="4000" dirty="0" err="1" smtClean="0"/>
              <a:t>Equivalence</a:t>
            </a:r>
            <a:r>
              <a:rPr lang="tr-TR" sz="4000" dirty="0" smtClean="0"/>
              <a:t> </a:t>
            </a:r>
            <a:r>
              <a:rPr lang="tr-TR" sz="4000" dirty="0" err="1" smtClean="0"/>
              <a:t>and</a:t>
            </a:r>
            <a:r>
              <a:rPr lang="tr-TR" sz="4000" dirty="0" smtClean="0"/>
              <a:t> </a:t>
            </a:r>
            <a:r>
              <a:rPr lang="tr-TR" sz="4000" dirty="0" err="1" smtClean="0"/>
              <a:t>Learners</a:t>
            </a:r>
            <a:endParaRPr lang="tr-TR" sz="4000" dirty="0"/>
          </a:p>
        </p:txBody>
      </p:sp>
      <p:sp>
        <p:nvSpPr>
          <p:cNvPr id="3" name="2 İçerik Yer Tutucusu"/>
          <p:cNvSpPr>
            <a:spLocks noGrp="1"/>
          </p:cNvSpPr>
          <p:nvPr>
            <p:ph idx="1"/>
          </p:nvPr>
        </p:nvSpPr>
        <p:spPr/>
        <p:txBody>
          <a:bodyPr/>
          <a:lstStyle/>
          <a:p>
            <a:r>
              <a:rPr lang="en-US" sz="2000" dirty="0" smtClean="0"/>
              <a:t>Not all types of translation equivalence are equally relevant to all learners.</a:t>
            </a:r>
          </a:p>
          <a:p>
            <a:r>
              <a:rPr lang="en-US" sz="2000" dirty="0" smtClean="0"/>
              <a:t>Learners’ encounters with translation should follow a similar trajectory to translation theory. </a:t>
            </a:r>
          </a:p>
          <a:p>
            <a:r>
              <a:rPr lang="en-US" sz="2000" dirty="0" smtClean="0"/>
              <a:t>There is a pedagogic argument for keeping beginner’s attention focused mainly upon semantic equivalence, leaving attention to issues such as functional and discoursal equivalence to increase through the intermediate stages, becoming a major focus of attention for advanced students.</a:t>
            </a:r>
          </a:p>
          <a:p>
            <a:r>
              <a:rPr lang="en-US" sz="2000" dirty="0" smtClean="0"/>
              <a:t>In this way strategies for coping with advanced translation problems will be firmly based on an understanding of literal semantic equivalence, rather than used as an avoidance strategy. </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tr-TR" dirty="0" smtClean="0"/>
              <a:t>Q?</a:t>
            </a:r>
            <a:endParaRPr lang="tr-TR" dirty="0"/>
          </a:p>
        </p:txBody>
      </p:sp>
      <p:sp>
        <p:nvSpPr>
          <p:cNvPr id="4099" name="Rectangle 3"/>
          <p:cNvSpPr>
            <a:spLocks noGrp="1" noChangeArrowheads="1"/>
          </p:cNvSpPr>
          <p:nvPr>
            <p:ph type="body" idx="1"/>
          </p:nvPr>
        </p:nvSpPr>
        <p:spPr>
          <a:xfrm>
            <a:off x="457200" y="2060848"/>
            <a:ext cx="8229600" cy="4065315"/>
          </a:xfrm>
        </p:spPr>
        <p:txBody>
          <a:bodyPr/>
          <a:lstStyle/>
          <a:p>
            <a:pPr algn="ctr">
              <a:buNone/>
            </a:pPr>
            <a:r>
              <a:rPr lang="tr-TR" dirty="0" err="1" smtClean="0"/>
              <a:t>What</a:t>
            </a:r>
            <a:r>
              <a:rPr lang="tr-TR" dirty="0" smtClean="0"/>
              <a:t> is </a:t>
            </a:r>
            <a:r>
              <a:rPr lang="tr-TR" dirty="0" err="1" smtClean="0"/>
              <a:t>translation</a:t>
            </a:r>
            <a:r>
              <a:rPr lang="tr-TR" dirty="0" smtClean="0"/>
              <a:t>?</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diamond(in)">
                                      <p:cBhvr>
                                        <p:cTn id="7" dur="2000"/>
                                        <p:tgtEl>
                                          <p:spTgt spid="409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title"/>
          </p:nvPr>
        </p:nvSpPr>
        <p:spPr/>
        <p:txBody>
          <a:bodyPr/>
          <a:lstStyle/>
          <a:p>
            <a:r>
              <a:rPr lang="tr-TR" dirty="0" smtClean="0"/>
              <a:t>Q?</a:t>
            </a:r>
            <a:endParaRPr lang="tr-TR" dirty="0"/>
          </a:p>
        </p:txBody>
      </p:sp>
      <p:sp>
        <p:nvSpPr>
          <p:cNvPr id="3" name="2 İçerik Yer Tutucusu"/>
          <p:cNvSpPr>
            <a:spLocks noGrp="1"/>
          </p:cNvSpPr>
          <p:nvPr>
            <p:ph idx="1"/>
          </p:nvPr>
        </p:nvSpPr>
        <p:spPr/>
        <p:txBody>
          <a:bodyPr/>
          <a:lstStyle/>
          <a:p>
            <a:pPr algn="ctr">
              <a:buNone/>
            </a:pPr>
            <a:endParaRPr lang="tr-TR" sz="2000" dirty="0" smtClean="0"/>
          </a:p>
          <a:p>
            <a:pPr algn="ctr">
              <a:buNone/>
            </a:pPr>
            <a:endParaRPr lang="tr-TR" sz="2000" dirty="0"/>
          </a:p>
          <a:p>
            <a:pPr algn="ctr">
              <a:buNone/>
            </a:pPr>
            <a:r>
              <a:rPr lang="en-US" sz="2000" dirty="0" smtClean="0"/>
              <a:t>What do you think about the role of translation and translator?</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diamond(in)">
                                      <p:cBhvr>
                                        <p:cTn id="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1412776"/>
            <a:ext cx="8229600" cy="2218258"/>
          </a:xfrm>
        </p:spPr>
        <p:txBody>
          <a:bodyPr/>
          <a:lstStyle/>
          <a:p>
            <a:r>
              <a:rPr lang="tr-TR" sz="6000" b="0" dirty="0" err="1" smtClean="0">
                <a:latin typeface="AR BERKLEY" pitchFamily="2" charset="0"/>
              </a:rPr>
              <a:t>Thanks</a:t>
            </a:r>
            <a:r>
              <a:rPr lang="tr-TR" sz="6000" b="0" dirty="0" smtClean="0">
                <a:latin typeface="AR BERKLEY" pitchFamily="2" charset="0"/>
              </a:rPr>
              <a:t> </a:t>
            </a:r>
            <a:r>
              <a:rPr lang="tr-TR" sz="6000" b="0" dirty="0" err="1" smtClean="0">
                <a:latin typeface="AR BERKLEY" pitchFamily="2" charset="0"/>
              </a:rPr>
              <a:t>for</a:t>
            </a:r>
            <a:r>
              <a:rPr lang="tr-TR" sz="6000" b="0" dirty="0" smtClean="0">
                <a:latin typeface="AR BERKLEY" pitchFamily="2" charset="0"/>
              </a:rPr>
              <a:t> </a:t>
            </a:r>
            <a:r>
              <a:rPr lang="tr-TR" sz="6000" b="0" dirty="0" err="1" smtClean="0">
                <a:latin typeface="AR BERKLEY" pitchFamily="2" charset="0"/>
              </a:rPr>
              <a:t>Listening</a:t>
            </a:r>
            <a:r>
              <a:rPr lang="tr-TR" dirty="0" smtClean="0">
                <a:latin typeface="AR BERKLEY" pitchFamily="2" charset="0"/>
              </a:rPr>
              <a:t/>
            </a:r>
            <a:br>
              <a:rPr lang="tr-TR" dirty="0" smtClean="0">
                <a:latin typeface="AR BERKLEY" pitchFamily="2" charset="0"/>
              </a:rPr>
            </a:br>
            <a:r>
              <a:rPr lang="tr-TR" dirty="0" smtClean="0">
                <a:latin typeface="AR BERKLEY" pitchFamily="2" charset="0"/>
                <a:sym typeface="Wingdings" pitchFamily="2" charset="2"/>
              </a:rPr>
              <a:t></a:t>
            </a:r>
            <a:endParaRPr lang="tr-TR" dirty="0">
              <a:latin typeface="AR BERKLEY" pitchFamily="2"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err="1" smtClean="0"/>
              <a:t>Rationale</a:t>
            </a:r>
            <a:r>
              <a:rPr lang="tr-TR" dirty="0" smtClean="0"/>
              <a:t> </a:t>
            </a:r>
            <a:r>
              <a:rPr lang="tr-TR" dirty="0" err="1" smtClean="0"/>
              <a:t>for</a:t>
            </a:r>
            <a:r>
              <a:rPr lang="tr-TR" dirty="0" smtClean="0"/>
              <a:t> </a:t>
            </a:r>
            <a:r>
              <a:rPr lang="tr-TR" dirty="0" err="1" smtClean="0"/>
              <a:t>the</a:t>
            </a:r>
            <a:r>
              <a:rPr lang="tr-TR" dirty="0" smtClean="0"/>
              <a:t> </a:t>
            </a:r>
            <a:r>
              <a:rPr lang="tr-TR" dirty="0" err="1" smtClean="0"/>
              <a:t>Chapter</a:t>
            </a:r>
            <a:endParaRPr lang="tr-TR" dirty="0"/>
          </a:p>
        </p:txBody>
      </p:sp>
      <p:sp>
        <p:nvSpPr>
          <p:cNvPr id="3" name="2 İçerik Yer Tutucusu"/>
          <p:cNvSpPr>
            <a:spLocks noGrp="1"/>
          </p:cNvSpPr>
          <p:nvPr>
            <p:ph idx="1"/>
          </p:nvPr>
        </p:nvSpPr>
        <p:spPr/>
        <p:txBody>
          <a:bodyPr/>
          <a:lstStyle/>
          <a:p>
            <a:r>
              <a:rPr lang="en-US" sz="2400" dirty="0" smtClean="0"/>
              <a:t>It’s meaning </a:t>
            </a:r>
            <a:r>
              <a:rPr lang="tr-TR" sz="2400" dirty="0" smtClean="0"/>
              <a:t>i</a:t>
            </a:r>
            <a:r>
              <a:rPr lang="en-US" sz="2400" dirty="0" smtClean="0"/>
              <a:t>s by no means straightforward. This is the word translation itself whether conceived as a process or as a product.</a:t>
            </a:r>
          </a:p>
          <a:p>
            <a:endParaRPr lang="tr-TR" sz="2400" dirty="0" smtClean="0"/>
          </a:p>
          <a:p>
            <a:r>
              <a:rPr lang="en-US" sz="2400" dirty="0" smtClean="0"/>
              <a:t>Translation is not easy to define and because of this like many </a:t>
            </a:r>
            <a:r>
              <a:rPr lang="tr-TR" sz="2400" dirty="0" smtClean="0"/>
              <a:t>o</a:t>
            </a:r>
            <a:r>
              <a:rPr lang="en-US" sz="2400" dirty="0" err="1" smtClean="0"/>
              <a:t>ther</a:t>
            </a:r>
            <a:r>
              <a:rPr lang="en-US" sz="2400" dirty="0" smtClean="0"/>
              <a:t> important terms it is often used without definition.</a:t>
            </a:r>
            <a:endParaRPr lang="en-US"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err="1" smtClean="0"/>
              <a:t>Definition</a:t>
            </a:r>
            <a:endParaRPr lang="tr-TR" dirty="0"/>
          </a:p>
        </p:txBody>
      </p:sp>
      <p:sp>
        <p:nvSpPr>
          <p:cNvPr id="3" name="2 İçerik Yer Tutucusu"/>
          <p:cNvSpPr>
            <a:spLocks noGrp="1"/>
          </p:cNvSpPr>
          <p:nvPr>
            <p:ph idx="1"/>
          </p:nvPr>
        </p:nvSpPr>
        <p:spPr/>
        <p:txBody>
          <a:bodyPr/>
          <a:lstStyle/>
          <a:p>
            <a:r>
              <a:rPr lang="en-US" sz="2000" dirty="0" smtClean="0"/>
              <a:t>A popular view of translation is that it involves a transfer of meaning from one language to another, and this is reflected in it’s Latin</a:t>
            </a:r>
            <a:r>
              <a:rPr lang="tr-TR" sz="2000" dirty="0" smtClean="0"/>
              <a:t> </a:t>
            </a:r>
            <a:r>
              <a:rPr lang="en-US" sz="2000" dirty="0" smtClean="0"/>
              <a:t>root </a:t>
            </a:r>
            <a:r>
              <a:rPr lang="tr-TR" sz="2000" dirty="0" smtClean="0"/>
              <a:t>“</a:t>
            </a:r>
            <a:r>
              <a:rPr lang="en-US" sz="2000" dirty="0" err="1" smtClean="0"/>
              <a:t>tra</a:t>
            </a:r>
            <a:r>
              <a:rPr lang="tr-TR" sz="2000" dirty="0" smtClean="0"/>
              <a:t>n</a:t>
            </a:r>
            <a:r>
              <a:rPr lang="en-US" sz="2000" dirty="0" err="1" smtClean="0"/>
              <a:t>slatum</a:t>
            </a:r>
            <a:r>
              <a:rPr lang="tr-TR" sz="2000" dirty="0" smtClean="0"/>
              <a:t>”</a:t>
            </a:r>
            <a:r>
              <a:rPr lang="en-US" sz="2000" dirty="0" smtClean="0"/>
              <a:t> a form of the verb </a:t>
            </a:r>
            <a:r>
              <a:rPr lang="tr-TR" sz="2000" dirty="0" smtClean="0"/>
              <a:t>“</a:t>
            </a:r>
            <a:r>
              <a:rPr lang="en-US" sz="2000" dirty="0" err="1" smtClean="0"/>
              <a:t>transferre</a:t>
            </a:r>
            <a:r>
              <a:rPr lang="tr-TR" sz="2000" dirty="0" smtClean="0"/>
              <a:t>”</a:t>
            </a:r>
            <a:r>
              <a:rPr lang="en-US" sz="2000" dirty="0" smtClean="0"/>
              <a:t> which means to </a:t>
            </a:r>
            <a:r>
              <a:rPr lang="tr-TR" sz="2000" dirty="0" smtClean="0"/>
              <a:t>“</a:t>
            </a:r>
            <a:r>
              <a:rPr lang="en-US" sz="2000" dirty="0" smtClean="0"/>
              <a:t>carry across</a:t>
            </a:r>
            <a:r>
              <a:rPr lang="tr-TR" sz="2000" dirty="0" smtClean="0"/>
              <a:t>”</a:t>
            </a:r>
            <a:r>
              <a:rPr lang="en-US" sz="2000" dirty="0" smtClean="0"/>
              <a:t>.</a:t>
            </a:r>
          </a:p>
          <a:p>
            <a:endParaRPr lang="tr-TR" sz="2000" dirty="0" smtClean="0"/>
          </a:p>
          <a:p>
            <a:r>
              <a:rPr lang="en-US" sz="2000" dirty="0" smtClean="0"/>
              <a:t>As an inevitable consequence of it is the notion of translation loss, the fact that in translation not everything can be “carried across”. </a:t>
            </a:r>
          </a:p>
          <a:p>
            <a:endParaRPr lang="tr-TR" sz="2000" dirty="0" smtClean="0"/>
          </a:p>
          <a:p>
            <a:r>
              <a:rPr lang="en-US" sz="2000" dirty="0" smtClean="0"/>
              <a:t>Yet as translation is necessary to communicate between languages, and loss is inevitable, this hyperbolic characterization as betrayal seems both unfair and inaccurate.</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ox(i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ox(in)">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err="1" smtClean="0"/>
              <a:t>The</a:t>
            </a:r>
            <a:r>
              <a:rPr lang="tr-TR" dirty="0" smtClean="0"/>
              <a:t> </a:t>
            </a:r>
            <a:r>
              <a:rPr lang="tr-TR" dirty="0" err="1" smtClean="0"/>
              <a:t>Quest</a:t>
            </a:r>
            <a:r>
              <a:rPr lang="tr-TR" dirty="0" smtClean="0"/>
              <a:t> </a:t>
            </a:r>
            <a:r>
              <a:rPr lang="tr-TR" dirty="0" err="1" smtClean="0"/>
              <a:t>for</a:t>
            </a:r>
            <a:r>
              <a:rPr lang="tr-TR" dirty="0" smtClean="0"/>
              <a:t> </a:t>
            </a:r>
            <a:r>
              <a:rPr lang="tr-TR" dirty="0" err="1" smtClean="0"/>
              <a:t>Equivalence</a:t>
            </a:r>
            <a:endParaRPr lang="tr-TR" dirty="0"/>
          </a:p>
        </p:txBody>
      </p:sp>
      <p:sp>
        <p:nvSpPr>
          <p:cNvPr id="3" name="2 İçerik Yer Tutucusu"/>
          <p:cNvSpPr>
            <a:spLocks noGrp="1"/>
          </p:cNvSpPr>
          <p:nvPr>
            <p:ph idx="1"/>
          </p:nvPr>
        </p:nvSpPr>
        <p:spPr/>
        <p:txBody>
          <a:bodyPr/>
          <a:lstStyle/>
          <a:p>
            <a:r>
              <a:rPr lang="en-US" sz="2400" dirty="0" smtClean="0"/>
              <a:t>Most linguistics have found the notion of meaning transference unsatisfactory and preferred instead the weaker notion of equivalence, replacing the idea of translation as:</a:t>
            </a:r>
          </a:p>
          <a:p>
            <a:pPr>
              <a:buNone/>
            </a:pPr>
            <a:r>
              <a:rPr lang="en-US" sz="2400" dirty="0" smtClean="0"/>
              <a:t>The transference of meaning from one set of patterned symbols into another</a:t>
            </a:r>
            <a:r>
              <a:rPr lang="tr-TR" sz="2400" dirty="0" smtClean="0"/>
              <a:t>.</a:t>
            </a:r>
            <a:r>
              <a:rPr lang="en-US" sz="2400" dirty="0" smtClean="0"/>
              <a:t> (</a:t>
            </a:r>
            <a:r>
              <a:rPr lang="en-US" sz="2400" dirty="0" err="1" smtClean="0"/>
              <a:t>Dostert</a:t>
            </a:r>
            <a:r>
              <a:rPr lang="en-US" sz="2400" dirty="0" smtClean="0"/>
              <a:t> 1955)</a:t>
            </a:r>
          </a:p>
          <a:p>
            <a:r>
              <a:rPr lang="en-US" sz="2400" dirty="0" smtClean="0"/>
              <a:t>With one of </a:t>
            </a:r>
            <a:r>
              <a:rPr lang="en-US" sz="2400" dirty="0" err="1" smtClean="0"/>
              <a:t>tran</a:t>
            </a:r>
            <a:r>
              <a:rPr lang="tr-TR" sz="2400" dirty="0" smtClean="0"/>
              <a:t>s</a:t>
            </a:r>
            <a:r>
              <a:rPr lang="en-US" sz="2400" dirty="0" err="1" smtClean="0"/>
              <a:t>lation</a:t>
            </a:r>
            <a:r>
              <a:rPr lang="en-US" sz="2400" dirty="0" smtClean="0"/>
              <a:t> as:</a:t>
            </a:r>
          </a:p>
          <a:p>
            <a:pPr>
              <a:buNone/>
            </a:pPr>
            <a:r>
              <a:rPr lang="en-US" sz="2400" dirty="0" smtClean="0"/>
              <a:t>The replacement of textual materials in one language by equivalent textual material in another language. (</a:t>
            </a:r>
            <a:r>
              <a:rPr lang="tr-TR" sz="2400" dirty="0" err="1"/>
              <a:t>C</a:t>
            </a:r>
            <a:r>
              <a:rPr lang="en-US" sz="2400" dirty="0" err="1" smtClean="0"/>
              <a:t>atford</a:t>
            </a:r>
            <a:r>
              <a:rPr lang="en-US" sz="2400" dirty="0" smtClean="0"/>
              <a:t> 1965)</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err="1" smtClean="0"/>
              <a:t>Levels</a:t>
            </a:r>
            <a:r>
              <a:rPr lang="tr-TR" dirty="0" smtClean="0"/>
              <a:t> of </a:t>
            </a:r>
            <a:r>
              <a:rPr lang="tr-TR" dirty="0" err="1" smtClean="0"/>
              <a:t>Equivalence</a:t>
            </a:r>
            <a:endParaRPr lang="tr-TR" dirty="0"/>
          </a:p>
        </p:txBody>
      </p:sp>
      <p:sp>
        <p:nvSpPr>
          <p:cNvPr id="3" name="2 İçerik Yer Tutucusu"/>
          <p:cNvSpPr>
            <a:spLocks noGrp="1"/>
          </p:cNvSpPr>
          <p:nvPr>
            <p:ph idx="1"/>
          </p:nvPr>
        </p:nvSpPr>
        <p:spPr/>
        <p:txBody>
          <a:bodyPr/>
          <a:lstStyle/>
          <a:p>
            <a:r>
              <a:rPr lang="tr-TR" sz="2400" dirty="0" smtClean="0"/>
              <a:t>A </a:t>
            </a:r>
            <a:r>
              <a:rPr lang="tr-TR" sz="2400" dirty="0" err="1" smtClean="0"/>
              <a:t>language</a:t>
            </a:r>
            <a:r>
              <a:rPr lang="tr-TR" sz="2400" dirty="0" smtClean="0"/>
              <a:t> can be </a:t>
            </a:r>
            <a:r>
              <a:rPr lang="tr-TR" sz="2400" dirty="0" err="1" smtClean="0"/>
              <a:t>analysed</a:t>
            </a:r>
            <a:r>
              <a:rPr lang="tr-TR" sz="2400" dirty="0" smtClean="0"/>
              <a:t> as </a:t>
            </a:r>
            <a:r>
              <a:rPr lang="tr-TR" sz="2400" dirty="0" err="1" smtClean="0"/>
              <a:t>existing</a:t>
            </a:r>
            <a:r>
              <a:rPr lang="tr-TR" sz="2400" dirty="0" smtClean="0"/>
              <a:t> on a </a:t>
            </a:r>
            <a:r>
              <a:rPr lang="tr-TR" sz="2400" dirty="0" err="1" smtClean="0"/>
              <a:t>number</a:t>
            </a:r>
            <a:r>
              <a:rPr lang="tr-TR" sz="2400" dirty="0" smtClean="0"/>
              <a:t> of </a:t>
            </a:r>
            <a:r>
              <a:rPr lang="tr-TR" sz="2400" dirty="0" err="1" smtClean="0"/>
              <a:t>hierarchical</a:t>
            </a:r>
            <a:r>
              <a:rPr lang="tr-TR" sz="2400" dirty="0" smtClean="0"/>
              <a:t> </a:t>
            </a:r>
            <a:r>
              <a:rPr lang="tr-TR" sz="2400" dirty="0" err="1" smtClean="0"/>
              <a:t>levels</a:t>
            </a:r>
            <a:r>
              <a:rPr lang="tr-TR" sz="2400" dirty="0" smtClean="0"/>
              <a:t>.</a:t>
            </a:r>
          </a:p>
          <a:p>
            <a:endParaRPr lang="tr-TR" sz="2400" dirty="0" smtClean="0"/>
          </a:p>
          <a:p>
            <a:r>
              <a:rPr lang="tr-TR" sz="2400" dirty="0" err="1"/>
              <a:t>P</a:t>
            </a:r>
            <a:r>
              <a:rPr lang="tr-TR" sz="2400" dirty="0" err="1" smtClean="0"/>
              <a:t>honology</a:t>
            </a:r>
            <a:r>
              <a:rPr lang="tr-TR" sz="2400" dirty="0" smtClean="0"/>
              <a:t> </a:t>
            </a:r>
            <a:r>
              <a:rPr lang="tr-TR" sz="2400" dirty="0" err="1" smtClean="0"/>
              <a:t>or</a:t>
            </a:r>
            <a:r>
              <a:rPr lang="tr-TR" sz="2400" dirty="0" smtClean="0"/>
              <a:t> </a:t>
            </a:r>
            <a:r>
              <a:rPr lang="tr-TR" sz="2400" dirty="0" err="1" smtClean="0"/>
              <a:t>graphology</a:t>
            </a:r>
            <a:r>
              <a:rPr lang="tr-TR" sz="2400" dirty="0" smtClean="0"/>
              <a:t>.</a:t>
            </a:r>
          </a:p>
          <a:p>
            <a:r>
              <a:rPr lang="tr-TR" sz="2400" dirty="0" err="1"/>
              <a:t>M</a:t>
            </a:r>
            <a:r>
              <a:rPr lang="tr-TR" sz="2400" dirty="0" err="1" smtClean="0"/>
              <a:t>orphemes</a:t>
            </a:r>
            <a:r>
              <a:rPr lang="tr-TR" sz="2400" dirty="0" smtClean="0"/>
              <a:t> </a:t>
            </a:r>
            <a:r>
              <a:rPr lang="tr-TR" sz="2400" dirty="0" err="1" smtClean="0"/>
              <a:t>and</a:t>
            </a:r>
            <a:r>
              <a:rPr lang="tr-TR" sz="2400" dirty="0" smtClean="0"/>
              <a:t> </a:t>
            </a:r>
            <a:r>
              <a:rPr lang="tr-TR" sz="2400" dirty="0" err="1" smtClean="0"/>
              <a:t>lexical</a:t>
            </a:r>
            <a:r>
              <a:rPr lang="tr-TR" sz="2400" dirty="0" smtClean="0"/>
              <a:t> </a:t>
            </a:r>
            <a:r>
              <a:rPr lang="tr-TR" sz="2400" dirty="0" err="1" smtClean="0"/>
              <a:t>items</a:t>
            </a:r>
            <a:r>
              <a:rPr lang="tr-TR" sz="2400" dirty="0" smtClean="0"/>
              <a:t> (</a:t>
            </a:r>
            <a:r>
              <a:rPr lang="tr-TR" sz="2400" dirty="0" err="1" smtClean="0"/>
              <a:t>words</a:t>
            </a:r>
            <a:r>
              <a:rPr lang="tr-TR" sz="2400" dirty="0" smtClean="0"/>
              <a:t>).</a:t>
            </a:r>
          </a:p>
          <a:p>
            <a:r>
              <a:rPr lang="tr-TR" sz="2400" dirty="0" err="1" smtClean="0"/>
              <a:t>Sentences</a:t>
            </a:r>
            <a:r>
              <a:rPr lang="tr-TR" sz="2400" dirty="0" smtClean="0"/>
              <a:t>.</a:t>
            </a:r>
          </a:p>
          <a:p>
            <a:r>
              <a:rPr lang="tr-TR" sz="2400" dirty="0" err="1" smtClean="0"/>
              <a:t>Semantics</a:t>
            </a:r>
            <a:r>
              <a:rPr lang="tr-TR" sz="2400" dirty="0" smtClean="0"/>
              <a:t> (</a:t>
            </a:r>
            <a:r>
              <a:rPr lang="tr-TR" sz="2400" dirty="0" err="1" smtClean="0"/>
              <a:t>meaning</a:t>
            </a:r>
            <a:r>
              <a:rPr lang="tr-TR" sz="2400" dirty="0" smtClean="0"/>
              <a:t>). </a:t>
            </a:r>
            <a:endParaRPr lang="tr-T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checkerboard(across)">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checkerboard(across)">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checkerboard(across)">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checkerboard(across)">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980728"/>
            <a:ext cx="8229600" cy="5145435"/>
          </a:xfrm>
        </p:spPr>
        <p:txBody>
          <a:bodyPr/>
          <a:lstStyle/>
          <a:p>
            <a:r>
              <a:rPr lang="en-US" sz="2000" dirty="0" smtClean="0"/>
              <a:t>These properties of language can be considered at a formal level without reference to the was in which language is used.</a:t>
            </a:r>
            <a:endParaRPr lang="tr-TR" sz="2000" dirty="0" smtClean="0"/>
          </a:p>
          <a:p>
            <a:endParaRPr lang="en-US" sz="2000" dirty="0" smtClean="0"/>
          </a:p>
          <a:p>
            <a:r>
              <a:rPr lang="en-US" sz="2000" dirty="0" smtClean="0"/>
              <a:t>When considered as an act of communication in context any actual use of language has a pragmatic meaning.</a:t>
            </a:r>
          </a:p>
          <a:p>
            <a:endParaRPr lang="tr-TR" sz="2000" dirty="0" smtClean="0"/>
          </a:p>
          <a:p>
            <a:r>
              <a:rPr lang="en-US" sz="2000" dirty="0" smtClean="0"/>
              <a:t>This is influenced not only by the participant’s processing of </a:t>
            </a:r>
            <a:r>
              <a:rPr lang="tr-TR" sz="2000" dirty="0"/>
              <a:t>i</a:t>
            </a:r>
            <a:r>
              <a:rPr lang="en-US" sz="2000" dirty="0" err="1" smtClean="0"/>
              <a:t>ts</a:t>
            </a:r>
            <a:r>
              <a:rPr lang="en-US" sz="2000" dirty="0" smtClean="0"/>
              <a:t> linguistic forms but also by the context, including the immediate situation, other modes of communication, gestures or images, participant’s background and cultural knowledge, their thoughts</a:t>
            </a:r>
            <a:r>
              <a:rPr lang="tr-TR" sz="2000" dirty="0" smtClean="0"/>
              <a:t>,</a:t>
            </a:r>
            <a:r>
              <a:rPr lang="en-US" sz="2000" dirty="0" smtClean="0"/>
              <a:t> emotions and intentions.</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48680"/>
            <a:ext cx="8229600" cy="5577483"/>
          </a:xfrm>
        </p:spPr>
        <p:txBody>
          <a:bodyPr/>
          <a:lstStyle/>
          <a:p>
            <a:r>
              <a:rPr lang="en-US" sz="2000" dirty="0" smtClean="0"/>
              <a:t>To avoid confusion two further terminological points need to be made, concerning the meanings of utterance and </a:t>
            </a:r>
            <a:r>
              <a:rPr lang="en-US" sz="2000" dirty="0" err="1" smtClean="0"/>
              <a:t>sente</a:t>
            </a:r>
            <a:r>
              <a:rPr lang="tr-TR" sz="2000" dirty="0" smtClean="0"/>
              <a:t>n</a:t>
            </a:r>
            <a:r>
              <a:rPr lang="en-US" sz="2000" dirty="0" err="1" smtClean="0"/>
              <a:t>ce</a:t>
            </a:r>
            <a:r>
              <a:rPr lang="en-US" sz="2000" dirty="0" smtClean="0"/>
              <a:t>, and text and discourse.</a:t>
            </a:r>
          </a:p>
          <a:p>
            <a:endParaRPr lang="en-US" sz="2000" dirty="0" smtClean="0"/>
          </a:p>
          <a:p>
            <a:pPr marL="457200" indent="-457200">
              <a:buFont typeface="+mj-lt"/>
              <a:buAutoNum type="arabicPeriod"/>
            </a:pPr>
            <a:r>
              <a:rPr lang="en-US" sz="2000" dirty="0" smtClean="0"/>
              <a:t>What is utterance?</a:t>
            </a:r>
          </a:p>
          <a:p>
            <a:pPr marL="457200" indent="-457200">
              <a:buFont typeface="+mj-lt"/>
              <a:buAutoNum type="arabicPeriod"/>
            </a:pPr>
            <a:r>
              <a:rPr lang="en-US" sz="2000" dirty="0" smtClean="0"/>
              <a:t>What is sentence?</a:t>
            </a:r>
          </a:p>
          <a:p>
            <a:endParaRPr lang="tr-TR" sz="2000" dirty="0"/>
          </a:p>
          <a:p>
            <a:r>
              <a:rPr lang="tr-TR" sz="2000" dirty="0" err="1" smtClean="0"/>
              <a:t>Utterance</a:t>
            </a:r>
            <a:r>
              <a:rPr lang="tr-TR" sz="2000" dirty="0" smtClean="0"/>
              <a:t> </a:t>
            </a:r>
            <a:r>
              <a:rPr lang="tr-TR" sz="2000" dirty="0" err="1" smtClean="0"/>
              <a:t>refers</a:t>
            </a:r>
            <a:r>
              <a:rPr lang="tr-TR" sz="2000" dirty="0" smtClean="0"/>
              <a:t> </a:t>
            </a:r>
            <a:r>
              <a:rPr lang="tr-TR" sz="2000" dirty="0" err="1" smtClean="0"/>
              <a:t>to</a:t>
            </a:r>
            <a:r>
              <a:rPr lang="tr-TR" sz="2000" dirty="0" smtClean="0"/>
              <a:t> a </a:t>
            </a:r>
            <a:r>
              <a:rPr lang="tr-TR" sz="2000" dirty="0" err="1" smtClean="0"/>
              <a:t>strecth</a:t>
            </a:r>
            <a:r>
              <a:rPr lang="tr-TR" sz="2000" dirty="0" smtClean="0"/>
              <a:t> of </a:t>
            </a:r>
            <a:r>
              <a:rPr lang="tr-TR" sz="2000" dirty="0" err="1" smtClean="0"/>
              <a:t>language</a:t>
            </a:r>
            <a:r>
              <a:rPr lang="tr-TR" sz="2000" dirty="0" smtClean="0"/>
              <a:t> </a:t>
            </a:r>
            <a:r>
              <a:rPr lang="tr-TR" sz="2000" dirty="0" err="1" smtClean="0"/>
              <a:t>used</a:t>
            </a:r>
            <a:r>
              <a:rPr lang="tr-TR" sz="2000" dirty="0" smtClean="0"/>
              <a:t> </a:t>
            </a:r>
            <a:r>
              <a:rPr lang="tr-TR" sz="2000" dirty="0" err="1" smtClean="0"/>
              <a:t>by</a:t>
            </a:r>
            <a:r>
              <a:rPr lang="tr-TR" sz="2000" dirty="0" smtClean="0"/>
              <a:t> </a:t>
            </a:r>
            <a:r>
              <a:rPr lang="tr-TR" sz="2000" dirty="0" err="1" smtClean="0"/>
              <a:t>somebody</a:t>
            </a:r>
            <a:r>
              <a:rPr lang="tr-TR" sz="2000" dirty="0" smtClean="0"/>
              <a:t> in </a:t>
            </a:r>
            <a:r>
              <a:rPr lang="tr-TR" sz="2000" dirty="0" err="1" smtClean="0"/>
              <a:t>context</a:t>
            </a:r>
            <a:r>
              <a:rPr lang="tr-TR" sz="2000" dirty="0" smtClean="0"/>
              <a:t> </a:t>
            </a:r>
            <a:r>
              <a:rPr lang="tr-TR" sz="2000" dirty="0" err="1" smtClean="0"/>
              <a:t>to</a:t>
            </a:r>
            <a:r>
              <a:rPr lang="tr-TR" sz="2000" dirty="0" smtClean="0"/>
              <a:t> do </a:t>
            </a:r>
            <a:r>
              <a:rPr lang="tr-TR" sz="2000" dirty="0" err="1" smtClean="0"/>
              <a:t>something</a:t>
            </a:r>
            <a:r>
              <a:rPr lang="tr-TR" sz="2000" dirty="0" smtClean="0"/>
              <a:t>. </a:t>
            </a:r>
            <a:r>
              <a:rPr lang="tr-TR" sz="2000" dirty="0" err="1"/>
              <a:t>I</a:t>
            </a:r>
            <a:r>
              <a:rPr lang="tr-TR" sz="2000" dirty="0" err="1" smtClean="0"/>
              <a:t>t</a:t>
            </a:r>
            <a:r>
              <a:rPr lang="tr-TR" sz="2000" dirty="0" smtClean="0"/>
              <a:t> </a:t>
            </a:r>
            <a:r>
              <a:rPr lang="tr-TR" sz="2000" dirty="0" err="1" smtClean="0"/>
              <a:t>may</a:t>
            </a:r>
            <a:r>
              <a:rPr lang="tr-TR" sz="2000" dirty="0" smtClean="0"/>
              <a:t> </a:t>
            </a:r>
            <a:r>
              <a:rPr lang="tr-TR" sz="2000" dirty="0" err="1" smtClean="0"/>
              <a:t>or</a:t>
            </a:r>
            <a:r>
              <a:rPr lang="tr-TR" sz="2000" dirty="0" smtClean="0"/>
              <a:t> </a:t>
            </a:r>
            <a:r>
              <a:rPr lang="tr-TR" sz="2000" dirty="0" err="1" smtClean="0"/>
              <a:t>may</a:t>
            </a:r>
            <a:r>
              <a:rPr lang="tr-TR" sz="2000" dirty="0" smtClean="0"/>
              <a:t> not be </a:t>
            </a:r>
            <a:r>
              <a:rPr lang="tr-TR" sz="2000" dirty="0" err="1" smtClean="0"/>
              <a:t>grammatically</a:t>
            </a:r>
            <a:r>
              <a:rPr lang="tr-TR" sz="2000" dirty="0" smtClean="0"/>
              <a:t> </a:t>
            </a:r>
            <a:r>
              <a:rPr lang="tr-TR" sz="2000" dirty="0" err="1" smtClean="0"/>
              <a:t>complete</a:t>
            </a:r>
            <a:r>
              <a:rPr lang="tr-TR" sz="2000" dirty="0" smtClean="0"/>
              <a:t> </a:t>
            </a:r>
            <a:r>
              <a:rPr lang="tr-TR" sz="2000" dirty="0" err="1" smtClean="0"/>
              <a:t>or</a:t>
            </a:r>
            <a:r>
              <a:rPr lang="tr-TR" sz="2000" dirty="0" smtClean="0"/>
              <a:t> </a:t>
            </a:r>
            <a:r>
              <a:rPr lang="tr-TR" sz="2000" dirty="0" err="1" smtClean="0"/>
              <a:t>conform</a:t>
            </a:r>
            <a:r>
              <a:rPr lang="tr-TR" sz="2000" dirty="0" smtClean="0"/>
              <a:t> </a:t>
            </a:r>
            <a:r>
              <a:rPr lang="tr-TR" sz="2000" dirty="0" err="1" smtClean="0"/>
              <a:t>to</a:t>
            </a:r>
            <a:r>
              <a:rPr lang="tr-TR" sz="2000" dirty="0" smtClean="0"/>
              <a:t> </a:t>
            </a:r>
            <a:r>
              <a:rPr lang="tr-TR" sz="2000" dirty="0" err="1" smtClean="0"/>
              <a:t>grammatical</a:t>
            </a:r>
            <a:r>
              <a:rPr lang="tr-TR" sz="2000" dirty="0" smtClean="0"/>
              <a:t> </a:t>
            </a:r>
            <a:r>
              <a:rPr lang="tr-TR" sz="2000" dirty="0" err="1" smtClean="0"/>
              <a:t>norms</a:t>
            </a:r>
            <a:r>
              <a:rPr lang="tr-TR" sz="2000" dirty="0" smtClean="0"/>
              <a:t>. </a:t>
            </a:r>
          </a:p>
          <a:p>
            <a:r>
              <a:rPr lang="tr-TR" sz="2000" dirty="0" err="1" smtClean="0"/>
              <a:t>Sentece</a:t>
            </a:r>
            <a:r>
              <a:rPr lang="tr-TR" sz="2000" dirty="0" smtClean="0"/>
              <a:t> is </a:t>
            </a:r>
            <a:r>
              <a:rPr lang="tr-TR" sz="2000" dirty="0" err="1" smtClean="0"/>
              <a:t>reserved</a:t>
            </a:r>
            <a:r>
              <a:rPr lang="tr-TR" sz="2000" dirty="0" smtClean="0"/>
              <a:t> </a:t>
            </a:r>
            <a:r>
              <a:rPr lang="tr-TR" sz="2000" dirty="0" err="1" smtClean="0"/>
              <a:t>for</a:t>
            </a:r>
            <a:r>
              <a:rPr lang="tr-TR" sz="2000" dirty="0" smtClean="0"/>
              <a:t> </a:t>
            </a:r>
            <a:r>
              <a:rPr lang="tr-TR" sz="2000" dirty="0" err="1" smtClean="0"/>
              <a:t>grammatically</a:t>
            </a:r>
            <a:r>
              <a:rPr lang="tr-TR" sz="2000" dirty="0" smtClean="0"/>
              <a:t> </a:t>
            </a:r>
            <a:r>
              <a:rPr lang="tr-TR" sz="2000" dirty="0" err="1" smtClean="0"/>
              <a:t>complete</a:t>
            </a:r>
            <a:r>
              <a:rPr lang="tr-TR" sz="2000" dirty="0" smtClean="0"/>
              <a:t> </a:t>
            </a:r>
            <a:r>
              <a:rPr lang="tr-TR" sz="2000" dirty="0" err="1" smtClean="0"/>
              <a:t>units</a:t>
            </a:r>
            <a:r>
              <a:rPr lang="tr-TR" sz="2000" dirty="0" smtClean="0"/>
              <a:t> </a:t>
            </a:r>
            <a:r>
              <a:rPr lang="tr-TR" sz="2000" dirty="0" err="1" smtClean="0"/>
              <a:t>regarded</a:t>
            </a:r>
            <a:r>
              <a:rPr lang="tr-TR" sz="2000" dirty="0" smtClean="0"/>
              <a:t> </a:t>
            </a:r>
            <a:r>
              <a:rPr lang="tr-TR" sz="2000" dirty="0" err="1" smtClean="0"/>
              <a:t>purely</a:t>
            </a:r>
            <a:r>
              <a:rPr lang="tr-TR" sz="2000" dirty="0" smtClean="0"/>
              <a:t> </a:t>
            </a:r>
            <a:r>
              <a:rPr lang="tr-TR" sz="2000" dirty="0" err="1" smtClean="0"/>
              <a:t>formally</a:t>
            </a:r>
            <a:r>
              <a:rPr lang="tr-TR" sz="2000" dirty="0" smtClean="0"/>
              <a:t> </a:t>
            </a:r>
            <a:r>
              <a:rPr lang="tr-TR" sz="2000" dirty="0" err="1" smtClean="0"/>
              <a:t>without</a:t>
            </a:r>
            <a:r>
              <a:rPr lang="tr-TR" sz="2000" dirty="0" smtClean="0"/>
              <a:t> </a:t>
            </a:r>
            <a:r>
              <a:rPr lang="tr-TR" sz="2000" dirty="0" err="1" smtClean="0"/>
              <a:t>reference</a:t>
            </a:r>
            <a:r>
              <a:rPr lang="tr-TR" sz="2000" dirty="0" smtClean="0"/>
              <a:t> </a:t>
            </a:r>
            <a:r>
              <a:rPr lang="tr-TR" sz="2000" dirty="0" err="1" smtClean="0"/>
              <a:t>to</a:t>
            </a:r>
            <a:r>
              <a:rPr lang="tr-TR" sz="2000" dirty="0" smtClean="0"/>
              <a:t> </a:t>
            </a:r>
            <a:r>
              <a:rPr lang="tr-TR" sz="2000" dirty="0" err="1" smtClean="0"/>
              <a:t>context</a:t>
            </a:r>
            <a:r>
              <a:rPr lang="tr-TR" sz="2000" dirty="0" smtClean="0"/>
              <a:t>. </a:t>
            </a:r>
          </a:p>
          <a:p>
            <a:r>
              <a:rPr lang="tr-TR" sz="2000" dirty="0" err="1" smtClean="0"/>
              <a:t>Many</a:t>
            </a:r>
            <a:r>
              <a:rPr lang="tr-TR" sz="2000" dirty="0" smtClean="0"/>
              <a:t> </a:t>
            </a:r>
            <a:r>
              <a:rPr lang="tr-TR" sz="2000" dirty="0" err="1" smtClean="0"/>
              <a:t>utterances</a:t>
            </a:r>
            <a:r>
              <a:rPr lang="tr-TR" sz="2000" dirty="0" smtClean="0"/>
              <a:t> </a:t>
            </a:r>
            <a:r>
              <a:rPr lang="tr-TR" sz="2000" dirty="0" err="1" smtClean="0"/>
              <a:t>are</a:t>
            </a:r>
            <a:r>
              <a:rPr lang="tr-TR" sz="2000" dirty="0" smtClean="0"/>
              <a:t> </a:t>
            </a:r>
            <a:r>
              <a:rPr lang="tr-TR" sz="2000" dirty="0" err="1" smtClean="0"/>
              <a:t>also</a:t>
            </a:r>
            <a:r>
              <a:rPr lang="tr-TR" sz="2000" dirty="0" smtClean="0"/>
              <a:t> </a:t>
            </a:r>
            <a:r>
              <a:rPr lang="tr-TR" sz="2000" dirty="0" err="1" smtClean="0"/>
              <a:t>sentences</a:t>
            </a:r>
            <a:r>
              <a:rPr lang="tr-TR" sz="2000" dirty="0" smtClean="0"/>
              <a:t>, but not </a:t>
            </a:r>
            <a:r>
              <a:rPr lang="tr-TR" sz="2000" dirty="0" err="1" smtClean="0"/>
              <a:t>all</a:t>
            </a:r>
            <a:r>
              <a:rPr lang="tr-TR" sz="2000" dirty="0" smtClean="0"/>
              <a:t> </a:t>
            </a:r>
            <a:r>
              <a:rPr lang="tr-TR" sz="2000" dirty="0" err="1" smtClean="0"/>
              <a:t>sentences</a:t>
            </a:r>
            <a:r>
              <a:rPr lang="tr-TR" sz="2000" dirty="0" smtClean="0"/>
              <a:t> </a:t>
            </a:r>
            <a:r>
              <a:rPr lang="tr-TR" sz="2000" dirty="0" err="1" smtClean="0"/>
              <a:t>have</a:t>
            </a:r>
            <a:r>
              <a:rPr lang="tr-TR" sz="2000" dirty="0" smtClean="0"/>
              <a:t> </a:t>
            </a:r>
            <a:r>
              <a:rPr lang="tr-TR" sz="2000" dirty="0" err="1" smtClean="0"/>
              <a:t>been</a:t>
            </a:r>
            <a:r>
              <a:rPr lang="tr-TR" sz="2000" dirty="0" smtClean="0"/>
              <a:t> </a:t>
            </a:r>
            <a:r>
              <a:rPr lang="tr-TR" sz="2000" dirty="0" err="1" smtClean="0"/>
              <a:t>utterances</a:t>
            </a:r>
            <a:r>
              <a:rPr lang="tr-TR" sz="2000" dirty="0" smtClean="0"/>
              <a:t>. </a:t>
            </a:r>
          </a:p>
          <a:p>
            <a:endParaRPr lang="tr-TR"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blinds(horizontal)">
                                      <p:cBhvr>
                                        <p:cTn id="13" dur="500"/>
                                        <p:tgtEl>
                                          <p:spTgt spid="3">
                                            <p:txEl>
                                              <p:pRg st="5" end="5"/>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 calcmode="lin" valueType="num">
                                      <p:cBhvr additive="base">
                                        <p:cTn id="18"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blinds(horizontal)">
                                      <p:cBhvr>
                                        <p:cTn id="24" dur="500"/>
                                        <p:tgtEl>
                                          <p:spTgt spid="3">
                                            <p:txEl>
                                              <p:pRg st="6" end="6"/>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animEffect transition="in" filter="box(in)">
                                      <p:cBhvr>
                                        <p:cTn id="29"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124744"/>
            <a:ext cx="8229600" cy="5001419"/>
          </a:xfrm>
        </p:spPr>
        <p:txBody>
          <a:bodyPr/>
          <a:lstStyle/>
          <a:p>
            <a:pPr marL="457200" indent="-457200">
              <a:buFont typeface="+mj-lt"/>
              <a:buAutoNum type="arabicPeriod"/>
            </a:pPr>
            <a:r>
              <a:rPr lang="en-US" sz="2000" dirty="0" smtClean="0"/>
              <a:t>What is text ?</a:t>
            </a:r>
          </a:p>
          <a:p>
            <a:pPr marL="457200" indent="-457200">
              <a:buFont typeface="+mj-lt"/>
              <a:buAutoNum type="arabicPeriod"/>
            </a:pPr>
            <a:r>
              <a:rPr lang="en-US" sz="2000" dirty="0" smtClean="0"/>
              <a:t>What is discourse?</a:t>
            </a:r>
          </a:p>
          <a:p>
            <a:pPr marL="457200" indent="-457200">
              <a:buNone/>
            </a:pPr>
            <a:endParaRPr lang="en-US" sz="2000" dirty="0" smtClean="0"/>
          </a:p>
          <a:p>
            <a:pPr marL="457200" indent="-457200">
              <a:buFont typeface="Arial" pitchFamily="34" charset="0"/>
              <a:buChar char="•"/>
            </a:pPr>
            <a:r>
              <a:rPr lang="en-US" sz="2000" dirty="0" smtClean="0"/>
              <a:t>Text is any stretch of language</a:t>
            </a:r>
            <a:r>
              <a:rPr lang="tr-TR" sz="2000" dirty="0" smtClean="0"/>
              <a:t> </a:t>
            </a:r>
            <a:r>
              <a:rPr lang="en-US" sz="2000" dirty="0" smtClean="0"/>
              <a:t>considered in isolation from its context.</a:t>
            </a:r>
          </a:p>
          <a:p>
            <a:pPr marL="457200" indent="-457200">
              <a:buFont typeface="Arial" pitchFamily="34" charset="0"/>
              <a:buChar char="•"/>
            </a:pPr>
            <a:endParaRPr lang="en-US" sz="2000" dirty="0" smtClean="0"/>
          </a:p>
          <a:p>
            <a:pPr marL="457200" indent="-457200">
              <a:buFont typeface="Arial" pitchFamily="34" charset="0"/>
              <a:buChar char="•"/>
            </a:pPr>
            <a:r>
              <a:rPr lang="en-US" sz="2000" dirty="0" smtClean="0"/>
              <a:t>Discourse is any stretch of language, written or spoken, considered in context.</a:t>
            </a:r>
            <a:endParaRPr lang="tr-TR" sz="2000" dirty="0" smtClean="0"/>
          </a:p>
          <a:p>
            <a:pPr marL="457200" indent="-457200">
              <a:buFont typeface="Arial" pitchFamily="34" charset="0"/>
              <a:buChar char="•"/>
            </a:pPr>
            <a:endParaRPr lang="tr-TR" sz="2000" dirty="0"/>
          </a:p>
          <a:p>
            <a:pPr marL="457200" indent="-457200">
              <a:buFont typeface="Arial" pitchFamily="34" charset="0"/>
              <a:buChar char="•"/>
            </a:pP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linds(horizontal)">
                                      <p:cBhvr>
                                        <p:cTn id="13" dur="500"/>
                                        <p:tgtEl>
                                          <p:spTgt spid="3">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blinds(horizontal)">
                                      <p:cBhvr>
                                        <p:cTn id="24"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pring2006A">
  <a:themeElements>
    <a:clrScheme name="Ofis Teması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is Teması">
      <a:majorFont>
        <a:latin typeface="Arial"/>
        <a:ea typeface=""/>
        <a:cs typeface=""/>
      </a:majorFont>
      <a:minorFont>
        <a:latin typeface="Arial"/>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is Teması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is Teması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is Teması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is Teması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is Teması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is Teması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is Teması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is Teması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is Teması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is Teması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is Teması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is Teması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Spring2006A</Template>
  <TotalTime>186</TotalTime>
  <Words>1565</Words>
  <Application>Microsoft Office PowerPoint</Application>
  <PresentationFormat>On-screen Show (4:3)</PresentationFormat>
  <Paragraphs>96</Paragraphs>
  <Slides>21</Slides>
  <Notes>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Spring2006A</vt:lpstr>
      <vt:lpstr>What is Translation?</vt:lpstr>
      <vt:lpstr>Q?</vt:lpstr>
      <vt:lpstr>Rationale for the Chapter</vt:lpstr>
      <vt:lpstr>Definition</vt:lpstr>
      <vt:lpstr>The Quest for Equivalence</vt:lpstr>
      <vt:lpstr>Levels of Equivalence</vt:lpstr>
      <vt:lpstr>Slide 7</vt:lpstr>
      <vt:lpstr>Slide 8</vt:lpstr>
      <vt:lpstr>Slide 9</vt:lpstr>
      <vt:lpstr>Equivalence of Meaning</vt:lpstr>
      <vt:lpstr>Slide 11</vt:lpstr>
      <vt:lpstr>Pragmatic Equivalence</vt:lpstr>
      <vt:lpstr>Example</vt:lpstr>
      <vt:lpstr>Slide 14</vt:lpstr>
      <vt:lpstr>Functional and Discoursal Equivalence</vt:lpstr>
      <vt:lpstr>Equivalent Effect</vt:lpstr>
      <vt:lpstr>Slide 17</vt:lpstr>
      <vt:lpstr>Equivalence Across Levels</vt:lpstr>
      <vt:lpstr>Levels of Equivalence and Learners</vt:lpstr>
      <vt:lpstr>Q?</vt:lpstr>
      <vt:lpstr>Thanks for Listening </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Translation?</dc:title>
  <dc:creator>Tuna</dc:creator>
  <cp:lastModifiedBy>1549401</cp:lastModifiedBy>
  <cp:revision>19</cp:revision>
  <dcterms:created xsi:type="dcterms:W3CDTF">2012-03-25T13:50:55Z</dcterms:created>
  <dcterms:modified xsi:type="dcterms:W3CDTF">2012-04-16T07:03:29Z</dcterms:modified>
</cp:coreProperties>
</file>